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5" r:id="rId3"/>
    <p:sldId id="274" r:id="rId4"/>
    <p:sldId id="257" r:id="rId5"/>
    <p:sldId id="309" r:id="rId6"/>
    <p:sldId id="258" r:id="rId7"/>
    <p:sldId id="365" r:id="rId8"/>
    <p:sldId id="368" r:id="rId9"/>
    <p:sldId id="370" r:id="rId10"/>
    <p:sldId id="369" r:id="rId11"/>
    <p:sldId id="267" r:id="rId12"/>
    <p:sldId id="268" r:id="rId13"/>
    <p:sldId id="308" r:id="rId14"/>
    <p:sldId id="270" r:id="rId15"/>
    <p:sldId id="354" r:id="rId16"/>
    <p:sldId id="262" r:id="rId17"/>
    <p:sldId id="277" r:id="rId18"/>
    <p:sldId id="263" r:id="rId19"/>
    <p:sldId id="264" r:id="rId20"/>
    <p:sldId id="307" r:id="rId21"/>
    <p:sldId id="310" r:id="rId22"/>
    <p:sldId id="259" r:id="rId23"/>
    <p:sldId id="312" r:id="rId24"/>
    <p:sldId id="311" r:id="rId25"/>
    <p:sldId id="266" r:id="rId26"/>
    <p:sldId id="313" r:id="rId27"/>
    <p:sldId id="265" r:id="rId28"/>
    <p:sldId id="314" r:id="rId29"/>
    <p:sldId id="260" r:id="rId30"/>
    <p:sldId id="276" r:id="rId31"/>
    <p:sldId id="315" r:id="rId32"/>
    <p:sldId id="298" r:id="rId33"/>
    <p:sldId id="317" r:id="rId34"/>
    <p:sldId id="271" r:id="rId35"/>
    <p:sldId id="355" r:id="rId36"/>
    <p:sldId id="320" r:id="rId37"/>
    <p:sldId id="319" r:id="rId38"/>
    <p:sldId id="273" r:id="rId39"/>
    <p:sldId id="278" r:id="rId40"/>
    <p:sldId id="280" r:id="rId41"/>
    <p:sldId id="282" r:id="rId42"/>
    <p:sldId id="350" r:id="rId43"/>
    <p:sldId id="283" r:id="rId44"/>
    <p:sldId id="284" r:id="rId45"/>
    <p:sldId id="351" r:id="rId46"/>
    <p:sldId id="371" r:id="rId47"/>
    <p:sldId id="352" r:id="rId48"/>
    <p:sldId id="367" r:id="rId49"/>
    <p:sldId id="353" r:id="rId50"/>
    <p:sldId id="366" r:id="rId51"/>
    <p:sldId id="332" r:id="rId52"/>
    <p:sldId id="288" r:id="rId53"/>
    <p:sldId id="331" r:id="rId54"/>
    <p:sldId id="333" r:id="rId55"/>
    <p:sldId id="334" r:id="rId56"/>
    <p:sldId id="336" r:id="rId57"/>
    <p:sldId id="337" r:id="rId58"/>
    <p:sldId id="338" r:id="rId59"/>
    <p:sldId id="328" r:id="rId60"/>
    <p:sldId id="335" r:id="rId61"/>
    <p:sldId id="359" r:id="rId62"/>
    <p:sldId id="347" r:id="rId63"/>
    <p:sldId id="293" r:id="rId64"/>
    <p:sldId id="339" r:id="rId65"/>
    <p:sldId id="329" r:id="rId66"/>
    <p:sldId id="340" r:id="rId67"/>
    <p:sldId id="348" r:id="rId68"/>
    <p:sldId id="341" r:id="rId69"/>
    <p:sldId id="349" r:id="rId70"/>
    <p:sldId id="342" r:id="rId71"/>
    <p:sldId id="343" r:id="rId72"/>
    <p:sldId id="323" r:id="rId73"/>
    <p:sldId id="344" r:id="rId74"/>
    <p:sldId id="345" r:id="rId75"/>
    <p:sldId id="346" r:id="rId76"/>
    <p:sldId id="361" r:id="rId77"/>
    <p:sldId id="36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3390"/>
  </p:normalViewPr>
  <p:slideViewPr>
    <p:cSldViewPr snapToGrid="0">
      <p:cViewPr varScale="1">
        <p:scale>
          <a:sx n="90" d="100"/>
          <a:sy n="90" d="100"/>
        </p:scale>
        <p:origin x="240" y="3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EDDD5-F691-1643-86ED-D60FE9249DFF}"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554C5-355F-8B41-88A8-1E9BA38ADCFF}" type="slidenum">
              <a:rPr lang="en-US" smtClean="0"/>
              <a:t>‹#›</a:t>
            </a:fld>
            <a:endParaRPr lang="en-US"/>
          </a:p>
        </p:txBody>
      </p:sp>
    </p:spTree>
    <p:extLst>
      <p:ext uri="{BB962C8B-B14F-4D97-AF65-F5344CB8AC3E}">
        <p14:creationId xmlns:p14="http://schemas.microsoft.com/office/powerpoint/2010/main" val="2788551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a:t>
            </a:fld>
            <a:endParaRPr lang="en-US"/>
          </a:p>
        </p:txBody>
      </p:sp>
    </p:spTree>
    <p:extLst>
      <p:ext uri="{BB962C8B-B14F-4D97-AF65-F5344CB8AC3E}">
        <p14:creationId xmlns:p14="http://schemas.microsoft.com/office/powerpoint/2010/main" val="254348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10</a:t>
            </a:fld>
            <a:endParaRPr lang="en-US"/>
          </a:p>
        </p:txBody>
      </p:sp>
    </p:spTree>
    <p:extLst>
      <p:ext uri="{BB962C8B-B14F-4D97-AF65-F5344CB8AC3E}">
        <p14:creationId xmlns:p14="http://schemas.microsoft.com/office/powerpoint/2010/main" val="123500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11</a:t>
            </a:fld>
            <a:endParaRPr lang="en-US"/>
          </a:p>
        </p:txBody>
      </p:sp>
    </p:spTree>
    <p:extLst>
      <p:ext uri="{BB962C8B-B14F-4D97-AF65-F5344CB8AC3E}">
        <p14:creationId xmlns:p14="http://schemas.microsoft.com/office/powerpoint/2010/main" val="224006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12</a:t>
            </a:fld>
            <a:endParaRPr lang="en-US"/>
          </a:p>
        </p:txBody>
      </p:sp>
    </p:spTree>
    <p:extLst>
      <p:ext uri="{BB962C8B-B14F-4D97-AF65-F5344CB8AC3E}">
        <p14:creationId xmlns:p14="http://schemas.microsoft.com/office/powerpoint/2010/main" val="44567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13</a:t>
            </a:fld>
            <a:endParaRPr lang="en-US"/>
          </a:p>
        </p:txBody>
      </p:sp>
    </p:spTree>
    <p:extLst>
      <p:ext uri="{BB962C8B-B14F-4D97-AF65-F5344CB8AC3E}">
        <p14:creationId xmlns:p14="http://schemas.microsoft.com/office/powerpoint/2010/main" val="209917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14</a:t>
            </a:fld>
            <a:endParaRPr lang="en-US"/>
          </a:p>
        </p:txBody>
      </p:sp>
    </p:spTree>
    <p:extLst>
      <p:ext uri="{BB962C8B-B14F-4D97-AF65-F5344CB8AC3E}">
        <p14:creationId xmlns:p14="http://schemas.microsoft.com/office/powerpoint/2010/main" val="366733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15</a:t>
            </a:fld>
            <a:endParaRPr lang="en-US"/>
          </a:p>
        </p:txBody>
      </p:sp>
    </p:spTree>
    <p:extLst>
      <p:ext uri="{BB962C8B-B14F-4D97-AF65-F5344CB8AC3E}">
        <p14:creationId xmlns:p14="http://schemas.microsoft.com/office/powerpoint/2010/main" val="214088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16</a:t>
            </a:fld>
            <a:endParaRPr lang="en-US"/>
          </a:p>
        </p:txBody>
      </p:sp>
    </p:spTree>
    <p:extLst>
      <p:ext uri="{BB962C8B-B14F-4D97-AF65-F5344CB8AC3E}">
        <p14:creationId xmlns:p14="http://schemas.microsoft.com/office/powerpoint/2010/main" val="2640316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17</a:t>
            </a:fld>
            <a:endParaRPr lang="en-US"/>
          </a:p>
        </p:txBody>
      </p:sp>
    </p:spTree>
    <p:extLst>
      <p:ext uri="{BB962C8B-B14F-4D97-AF65-F5344CB8AC3E}">
        <p14:creationId xmlns:p14="http://schemas.microsoft.com/office/powerpoint/2010/main" val="28487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18</a:t>
            </a:fld>
            <a:endParaRPr lang="en-US"/>
          </a:p>
        </p:txBody>
      </p:sp>
    </p:spTree>
    <p:extLst>
      <p:ext uri="{BB962C8B-B14F-4D97-AF65-F5344CB8AC3E}">
        <p14:creationId xmlns:p14="http://schemas.microsoft.com/office/powerpoint/2010/main" val="111527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19</a:t>
            </a:fld>
            <a:endParaRPr lang="en-US"/>
          </a:p>
        </p:txBody>
      </p:sp>
    </p:spTree>
    <p:extLst>
      <p:ext uri="{BB962C8B-B14F-4D97-AF65-F5344CB8AC3E}">
        <p14:creationId xmlns:p14="http://schemas.microsoft.com/office/powerpoint/2010/main" val="2425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a:t>
            </a:fld>
            <a:endParaRPr lang="en-US"/>
          </a:p>
        </p:txBody>
      </p:sp>
    </p:spTree>
    <p:extLst>
      <p:ext uri="{BB962C8B-B14F-4D97-AF65-F5344CB8AC3E}">
        <p14:creationId xmlns:p14="http://schemas.microsoft.com/office/powerpoint/2010/main" val="288812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20</a:t>
            </a:fld>
            <a:endParaRPr lang="en-US"/>
          </a:p>
        </p:txBody>
      </p:sp>
    </p:spTree>
    <p:extLst>
      <p:ext uri="{BB962C8B-B14F-4D97-AF65-F5344CB8AC3E}">
        <p14:creationId xmlns:p14="http://schemas.microsoft.com/office/powerpoint/2010/main" val="366208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21</a:t>
            </a:fld>
            <a:endParaRPr lang="en-US"/>
          </a:p>
        </p:txBody>
      </p:sp>
    </p:spTree>
    <p:extLst>
      <p:ext uri="{BB962C8B-B14F-4D97-AF65-F5344CB8AC3E}">
        <p14:creationId xmlns:p14="http://schemas.microsoft.com/office/powerpoint/2010/main" val="2597072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22</a:t>
            </a:fld>
            <a:endParaRPr lang="en-US"/>
          </a:p>
        </p:txBody>
      </p:sp>
    </p:spTree>
    <p:extLst>
      <p:ext uri="{BB962C8B-B14F-4D97-AF65-F5344CB8AC3E}">
        <p14:creationId xmlns:p14="http://schemas.microsoft.com/office/powerpoint/2010/main" val="3312417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23</a:t>
            </a:fld>
            <a:endParaRPr lang="en-US"/>
          </a:p>
        </p:txBody>
      </p:sp>
    </p:spTree>
    <p:extLst>
      <p:ext uri="{BB962C8B-B14F-4D97-AF65-F5344CB8AC3E}">
        <p14:creationId xmlns:p14="http://schemas.microsoft.com/office/powerpoint/2010/main" val="2571618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24</a:t>
            </a:fld>
            <a:endParaRPr lang="en-US"/>
          </a:p>
        </p:txBody>
      </p:sp>
    </p:spTree>
    <p:extLst>
      <p:ext uri="{BB962C8B-B14F-4D97-AF65-F5344CB8AC3E}">
        <p14:creationId xmlns:p14="http://schemas.microsoft.com/office/powerpoint/2010/main" val="3420184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25</a:t>
            </a:fld>
            <a:endParaRPr lang="en-US"/>
          </a:p>
        </p:txBody>
      </p:sp>
    </p:spTree>
    <p:extLst>
      <p:ext uri="{BB962C8B-B14F-4D97-AF65-F5344CB8AC3E}">
        <p14:creationId xmlns:p14="http://schemas.microsoft.com/office/powerpoint/2010/main" val="230735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26</a:t>
            </a:fld>
            <a:endParaRPr lang="en-US"/>
          </a:p>
        </p:txBody>
      </p:sp>
    </p:spTree>
    <p:extLst>
      <p:ext uri="{BB962C8B-B14F-4D97-AF65-F5344CB8AC3E}">
        <p14:creationId xmlns:p14="http://schemas.microsoft.com/office/powerpoint/2010/main" val="4205816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27</a:t>
            </a:fld>
            <a:endParaRPr lang="en-US"/>
          </a:p>
        </p:txBody>
      </p:sp>
    </p:spTree>
    <p:extLst>
      <p:ext uri="{BB962C8B-B14F-4D97-AF65-F5344CB8AC3E}">
        <p14:creationId xmlns:p14="http://schemas.microsoft.com/office/powerpoint/2010/main" val="374583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28</a:t>
            </a:fld>
            <a:endParaRPr lang="en-US"/>
          </a:p>
        </p:txBody>
      </p:sp>
    </p:spTree>
    <p:extLst>
      <p:ext uri="{BB962C8B-B14F-4D97-AF65-F5344CB8AC3E}">
        <p14:creationId xmlns:p14="http://schemas.microsoft.com/office/powerpoint/2010/main" val="3677782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29</a:t>
            </a:fld>
            <a:endParaRPr lang="en-US"/>
          </a:p>
        </p:txBody>
      </p:sp>
    </p:spTree>
    <p:extLst>
      <p:ext uri="{BB962C8B-B14F-4D97-AF65-F5344CB8AC3E}">
        <p14:creationId xmlns:p14="http://schemas.microsoft.com/office/powerpoint/2010/main" val="385976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a:t>
            </a:fld>
            <a:endParaRPr lang="en-US"/>
          </a:p>
        </p:txBody>
      </p:sp>
    </p:spTree>
    <p:extLst>
      <p:ext uri="{BB962C8B-B14F-4D97-AF65-F5344CB8AC3E}">
        <p14:creationId xmlns:p14="http://schemas.microsoft.com/office/powerpoint/2010/main" val="630005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30</a:t>
            </a:fld>
            <a:endParaRPr lang="en-US"/>
          </a:p>
        </p:txBody>
      </p:sp>
    </p:spTree>
    <p:extLst>
      <p:ext uri="{BB962C8B-B14F-4D97-AF65-F5344CB8AC3E}">
        <p14:creationId xmlns:p14="http://schemas.microsoft.com/office/powerpoint/2010/main" val="402454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31</a:t>
            </a:fld>
            <a:endParaRPr lang="en-US"/>
          </a:p>
        </p:txBody>
      </p:sp>
    </p:spTree>
    <p:extLst>
      <p:ext uri="{BB962C8B-B14F-4D97-AF65-F5344CB8AC3E}">
        <p14:creationId xmlns:p14="http://schemas.microsoft.com/office/powerpoint/2010/main" val="184363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32</a:t>
            </a:fld>
            <a:endParaRPr lang="en-US"/>
          </a:p>
        </p:txBody>
      </p:sp>
    </p:spTree>
    <p:extLst>
      <p:ext uri="{BB962C8B-B14F-4D97-AF65-F5344CB8AC3E}">
        <p14:creationId xmlns:p14="http://schemas.microsoft.com/office/powerpoint/2010/main" val="4039857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33</a:t>
            </a:fld>
            <a:endParaRPr lang="en-US"/>
          </a:p>
        </p:txBody>
      </p:sp>
    </p:spTree>
    <p:extLst>
      <p:ext uri="{BB962C8B-B14F-4D97-AF65-F5344CB8AC3E}">
        <p14:creationId xmlns:p14="http://schemas.microsoft.com/office/powerpoint/2010/main" val="4020218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34</a:t>
            </a:fld>
            <a:endParaRPr lang="en-US"/>
          </a:p>
        </p:txBody>
      </p:sp>
    </p:spTree>
    <p:extLst>
      <p:ext uri="{BB962C8B-B14F-4D97-AF65-F5344CB8AC3E}">
        <p14:creationId xmlns:p14="http://schemas.microsoft.com/office/powerpoint/2010/main" val="3412513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35</a:t>
            </a:fld>
            <a:endParaRPr lang="en-US"/>
          </a:p>
        </p:txBody>
      </p:sp>
    </p:spTree>
    <p:extLst>
      <p:ext uri="{BB962C8B-B14F-4D97-AF65-F5344CB8AC3E}">
        <p14:creationId xmlns:p14="http://schemas.microsoft.com/office/powerpoint/2010/main" val="1601702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36</a:t>
            </a:fld>
            <a:endParaRPr lang="en-US"/>
          </a:p>
        </p:txBody>
      </p:sp>
    </p:spTree>
    <p:extLst>
      <p:ext uri="{BB962C8B-B14F-4D97-AF65-F5344CB8AC3E}">
        <p14:creationId xmlns:p14="http://schemas.microsoft.com/office/powerpoint/2010/main" val="4135534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37</a:t>
            </a:fld>
            <a:endParaRPr lang="en-US"/>
          </a:p>
        </p:txBody>
      </p:sp>
    </p:spTree>
    <p:extLst>
      <p:ext uri="{BB962C8B-B14F-4D97-AF65-F5344CB8AC3E}">
        <p14:creationId xmlns:p14="http://schemas.microsoft.com/office/powerpoint/2010/main" val="2252709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38</a:t>
            </a:fld>
            <a:endParaRPr lang="en-US"/>
          </a:p>
        </p:txBody>
      </p:sp>
    </p:spTree>
    <p:extLst>
      <p:ext uri="{BB962C8B-B14F-4D97-AF65-F5344CB8AC3E}">
        <p14:creationId xmlns:p14="http://schemas.microsoft.com/office/powerpoint/2010/main" val="4196276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39</a:t>
            </a:fld>
            <a:endParaRPr lang="en-US"/>
          </a:p>
        </p:txBody>
      </p:sp>
    </p:spTree>
    <p:extLst>
      <p:ext uri="{BB962C8B-B14F-4D97-AF65-F5344CB8AC3E}">
        <p14:creationId xmlns:p14="http://schemas.microsoft.com/office/powerpoint/2010/main" val="120272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a:t>
            </a:fld>
            <a:endParaRPr lang="en-US"/>
          </a:p>
        </p:txBody>
      </p:sp>
    </p:spTree>
    <p:extLst>
      <p:ext uri="{BB962C8B-B14F-4D97-AF65-F5344CB8AC3E}">
        <p14:creationId xmlns:p14="http://schemas.microsoft.com/office/powerpoint/2010/main" val="2689203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40</a:t>
            </a:fld>
            <a:endParaRPr lang="en-US"/>
          </a:p>
        </p:txBody>
      </p:sp>
    </p:spTree>
    <p:extLst>
      <p:ext uri="{BB962C8B-B14F-4D97-AF65-F5344CB8AC3E}">
        <p14:creationId xmlns:p14="http://schemas.microsoft.com/office/powerpoint/2010/main" val="1226089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41</a:t>
            </a:fld>
            <a:endParaRPr lang="en-US"/>
          </a:p>
        </p:txBody>
      </p:sp>
    </p:spTree>
    <p:extLst>
      <p:ext uri="{BB962C8B-B14F-4D97-AF65-F5344CB8AC3E}">
        <p14:creationId xmlns:p14="http://schemas.microsoft.com/office/powerpoint/2010/main" val="2691023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42</a:t>
            </a:fld>
            <a:endParaRPr lang="en-US"/>
          </a:p>
        </p:txBody>
      </p:sp>
    </p:spTree>
    <p:extLst>
      <p:ext uri="{BB962C8B-B14F-4D97-AF65-F5344CB8AC3E}">
        <p14:creationId xmlns:p14="http://schemas.microsoft.com/office/powerpoint/2010/main" val="1453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43</a:t>
            </a:fld>
            <a:endParaRPr lang="en-US"/>
          </a:p>
        </p:txBody>
      </p:sp>
    </p:spTree>
    <p:extLst>
      <p:ext uri="{BB962C8B-B14F-4D97-AF65-F5344CB8AC3E}">
        <p14:creationId xmlns:p14="http://schemas.microsoft.com/office/powerpoint/2010/main" val="171104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44</a:t>
            </a:fld>
            <a:endParaRPr lang="en-US"/>
          </a:p>
        </p:txBody>
      </p:sp>
    </p:spTree>
    <p:extLst>
      <p:ext uri="{BB962C8B-B14F-4D97-AF65-F5344CB8AC3E}">
        <p14:creationId xmlns:p14="http://schemas.microsoft.com/office/powerpoint/2010/main" val="3121494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45</a:t>
            </a:fld>
            <a:endParaRPr lang="en-US"/>
          </a:p>
        </p:txBody>
      </p:sp>
    </p:spTree>
    <p:extLst>
      <p:ext uri="{BB962C8B-B14F-4D97-AF65-F5344CB8AC3E}">
        <p14:creationId xmlns:p14="http://schemas.microsoft.com/office/powerpoint/2010/main" val="1707724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46</a:t>
            </a:fld>
            <a:endParaRPr lang="en-US"/>
          </a:p>
        </p:txBody>
      </p:sp>
    </p:spTree>
    <p:extLst>
      <p:ext uri="{BB962C8B-B14F-4D97-AF65-F5344CB8AC3E}">
        <p14:creationId xmlns:p14="http://schemas.microsoft.com/office/powerpoint/2010/main" val="3435349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47</a:t>
            </a:fld>
            <a:endParaRPr lang="en-US"/>
          </a:p>
        </p:txBody>
      </p:sp>
    </p:spTree>
    <p:extLst>
      <p:ext uri="{BB962C8B-B14F-4D97-AF65-F5344CB8AC3E}">
        <p14:creationId xmlns:p14="http://schemas.microsoft.com/office/powerpoint/2010/main" val="1597742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48</a:t>
            </a:fld>
            <a:endParaRPr lang="en-US"/>
          </a:p>
        </p:txBody>
      </p:sp>
    </p:spTree>
    <p:extLst>
      <p:ext uri="{BB962C8B-B14F-4D97-AF65-F5344CB8AC3E}">
        <p14:creationId xmlns:p14="http://schemas.microsoft.com/office/powerpoint/2010/main" val="3196648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49</a:t>
            </a:fld>
            <a:endParaRPr lang="en-US"/>
          </a:p>
        </p:txBody>
      </p:sp>
    </p:spTree>
    <p:extLst>
      <p:ext uri="{BB962C8B-B14F-4D97-AF65-F5344CB8AC3E}">
        <p14:creationId xmlns:p14="http://schemas.microsoft.com/office/powerpoint/2010/main" val="7267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a:t>
            </a:fld>
            <a:endParaRPr lang="en-US"/>
          </a:p>
        </p:txBody>
      </p:sp>
    </p:spTree>
    <p:extLst>
      <p:ext uri="{BB962C8B-B14F-4D97-AF65-F5344CB8AC3E}">
        <p14:creationId xmlns:p14="http://schemas.microsoft.com/office/powerpoint/2010/main" val="1467339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50</a:t>
            </a:fld>
            <a:endParaRPr lang="en-US"/>
          </a:p>
        </p:txBody>
      </p:sp>
    </p:spTree>
    <p:extLst>
      <p:ext uri="{BB962C8B-B14F-4D97-AF65-F5344CB8AC3E}">
        <p14:creationId xmlns:p14="http://schemas.microsoft.com/office/powerpoint/2010/main" val="1789868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73</a:t>
            </a:fld>
            <a:endParaRPr lang="en-US"/>
          </a:p>
        </p:txBody>
      </p:sp>
    </p:spTree>
    <p:extLst>
      <p:ext uri="{BB962C8B-B14F-4D97-AF65-F5344CB8AC3E}">
        <p14:creationId xmlns:p14="http://schemas.microsoft.com/office/powerpoint/2010/main" val="1219873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74</a:t>
            </a:fld>
            <a:endParaRPr lang="en-US"/>
          </a:p>
        </p:txBody>
      </p:sp>
    </p:spTree>
    <p:extLst>
      <p:ext uri="{BB962C8B-B14F-4D97-AF65-F5344CB8AC3E}">
        <p14:creationId xmlns:p14="http://schemas.microsoft.com/office/powerpoint/2010/main" val="1089285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75</a:t>
            </a:fld>
            <a:endParaRPr lang="en-US"/>
          </a:p>
        </p:txBody>
      </p:sp>
    </p:spTree>
    <p:extLst>
      <p:ext uri="{BB962C8B-B14F-4D97-AF65-F5344CB8AC3E}">
        <p14:creationId xmlns:p14="http://schemas.microsoft.com/office/powerpoint/2010/main" val="2132172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76</a:t>
            </a:fld>
            <a:endParaRPr lang="en-US"/>
          </a:p>
        </p:txBody>
      </p:sp>
    </p:spTree>
    <p:extLst>
      <p:ext uri="{BB962C8B-B14F-4D97-AF65-F5344CB8AC3E}">
        <p14:creationId xmlns:p14="http://schemas.microsoft.com/office/powerpoint/2010/main" val="578959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77</a:t>
            </a:fld>
            <a:endParaRPr lang="en-US"/>
          </a:p>
        </p:txBody>
      </p:sp>
    </p:spTree>
    <p:extLst>
      <p:ext uri="{BB962C8B-B14F-4D97-AF65-F5344CB8AC3E}">
        <p14:creationId xmlns:p14="http://schemas.microsoft.com/office/powerpoint/2010/main" val="125930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6</a:t>
            </a:fld>
            <a:endParaRPr lang="en-US"/>
          </a:p>
        </p:txBody>
      </p:sp>
    </p:spTree>
    <p:extLst>
      <p:ext uri="{BB962C8B-B14F-4D97-AF65-F5344CB8AC3E}">
        <p14:creationId xmlns:p14="http://schemas.microsoft.com/office/powerpoint/2010/main" val="393457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a:t>
            </a:fld>
            <a:endParaRPr lang="en-US"/>
          </a:p>
        </p:txBody>
      </p:sp>
    </p:spTree>
    <p:extLst>
      <p:ext uri="{BB962C8B-B14F-4D97-AF65-F5344CB8AC3E}">
        <p14:creationId xmlns:p14="http://schemas.microsoft.com/office/powerpoint/2010/main" val="382269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8</a:t>
            </a:fld>
            <a:endParaRPr lang="en-US"/>
          </a:p>
        </p:txBody>
      </p:sp>
    </p:spTree>
    <p:extLst>
      <p:ext uri="{BB962C8B-B14F-4D97-AF65-F5344CB8AC3E}">
        <p14:creationId xmlns:p14="http://schemas.microsoft.com/office/powerpoint/2010/main" val="84867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9</a:t>
            </a:fld>
            <a:endParaRPr lang="en-US"/>
          </a:p>
        </p:txBody>
      </p:sp>
    </p:spTree>
    <p:extLst>
      <p:ext uri="{BB962C8B-B14F-4D97-AF65-F5344CB8AC3E}">
        <p14:creationId xmlns:p14="http://schemas.microsoft.com/office/powerpoint/2010/main" val="104156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599B-2560-F046-C6CC-EFCE104194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9A34D0-868C-926B-AF13-716F1A4612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2918B4-283B-D671-3DA5-43346212178F}"/>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7DF110FC-D468-1509-3F17-45678607E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972A0-6789-8520-0C36-5DB4A6AB25F6}"/>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27124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0358-8AC7-9D9F-1F91-BFE24B08D3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FE9614-3C45-748E-19D5-60A53ED862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8A18F9-86A9-3A6B-7A75-4C80F12B4B2B}"/>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C46B49C8-7118-6277-EFDB-C5CDCE3AA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B2F4-0664-7B11-FE1B-9B25EE9183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14980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3C597-0D16-52FE-CF2C-BC214A329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E084-1D4C-0369-4FCF-D1F93A3DEA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6ED256-CAF0-2836-0FFE-3DAE5DDFE087}"/>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29836041-C024-501A-24D4-0CC1B80FF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8FF-4DF4-5407-187F-5B2B78DF63F0}"/>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63733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C137-8A20-1D77-7598-8780670281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86C386-2577-A7F4-52A4-3F564FF29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8D8F17-357A-E746-01C7-07D8ED51E763}"/>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38E4DF45-01F9-2A2B-B707-67465CDF0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93715-7649-1F97-4858-B36398E7A47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66764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1CE4-0F51-9EC0-172F-27B7317812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5B4FE6-5A9F-21B0-D684-0C55BE62E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C8E143-E4A9-1DDD-7102-A7E1F1EBA290}"/>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25104B04-7B3B-20E9-EF4C-7325E3DAC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BA73-92E2-22AE-2D28-28D132B9CCDA}"/>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43994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574-926F-9910-1EE4-82C8647F38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A83FCB-15E5-C7EA-5C63-4E5DD899BF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AC4F5E-2EA2-4043-8F50-13EBF97CCE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99FC00-B9C9-4479-FA21-67B0852AC176}"/>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6" name="Footer Placeholder 5">
            <a:extLst>
              <a:ext uri="{FF2B5EF4-FFF2-40B4-BE49-F238E27FC236}">
                <a16:creationId xmlns:a16="http://schemas.microsoft.com/office/drawing/2014/main" id="{5107DA44-BB8B-59C4-4E2D-347EACFFF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77F0-8663-C4B2-E6B5-9A52D5A8FF6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7886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7EC6-CBBE-5D61-F7E0-75A35F39300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C0314A-116E-9523-3D88-6B16E832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EEBB72-B160-0B9A-1F5E-F91D8ADEB8D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78A31B8-C751-41B7-F6C7-CD95037AA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35E3F5-7E5E-7716-79EF-F09E2DBC2D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45E990-3353-206F-BF0E-44F57513B37C}"/>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8" name="Footer Placeholder 7">
            <a:extLst>
              <a:ext uri="{FF2B5EF4-FFF2-40B4-BE49-F238E27FC236}">
                <a16:creationId xmlns:a16="http://schemas.microsoft.com/office/drawing/2014/main" id="{E85EF83F-FDDD-DBFA-06B7-EC37D0B362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0165C-DE34-E66D-5E36-A559C5520C03}"/>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424004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86C-926C-3798-EF7D-4658CE4C49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4EDCD1-FEAA-B6D4-AB61-FEF40FCCCC14}"/>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4" name="Footer Placeholder 3">
            <a:extLst>
              <a:ext uri="{FF2B5EF4-FFF2-40B4-BE49-F238E27FC236}">
                <a16:creationId xmlns:a16="http://schemas.microsoft.com/office/drawing/2014/main" id="{D8AA9E4F-EFA4-1094-17A4-EA90475AF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D8B0D-C695-A5D8-9B3E-783F5CF21A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70647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38A8D-64F9-3CA5-8756-6A45260134D9}"/>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3" name="Footer Placeholder 2">
            <a:extLst>
              <a:ext uri="{FF2B5EF4-FFF2-40B4-BE49-F238E27FC236}">
                <a16:creationId xmlns:a16="http://schemas.microsoft.com/office/drawing/2014/main" id="{5F0FE0C6-E263-2D0C-FC39-10AD6001C0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D3E09-558C-1063-D220-EA2CB5856B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42012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8C8-324E-F972-7963-D25BC5942A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ACF6B1-E7E6-1635-211F-F08A90099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2424E9F-E0CC-BDC5-53D5-C3D6F511A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C585DD-89D1-A3F6-35D4-89AF46E25E96}"/>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6" name="Footer Placeholder 5">
            <a:extLst>
              <a:ext uri="{FF2B5EF4-FFF2-40B4-BE49-F238E27FC236}">
                <a16:creationId xmlns:a16="http://schemas.microsoft.com/office/drawing/2014/main" id="{ADA6B6AA-79D0-5D8C-46E2-6B9E037CA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1ED19-E897-C55A-EBF4-6E2CCF4BE95C}"/>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38446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89C9-4D17-ADA3-B633-FD79B92E1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9F63573-424E-75C6-2B14-68D168140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8FB24-55C1-DD9B-E606-8BA7B0E56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8876D9-AAC2-7805-208D-A0766864A151}"/>
              </a:ext>
            </a:extLst>
          </p:cNvPr>
          <p:cNvSpPr>
            <a:spLocks noGrp="1"/>
          </p:cNvSpPr>
          <p:nvPr>
            <p:ph type="dt" sz="half" idx="10"/>
          </p:nvPr>
        </p:nvSpPr>
        <p:spPr/>
        <p:txBody>
          <a:bodyPr/>
          <a:lstStyle/>
          <a:p>
            <a:fld id="{DA4B255C-113F-9541-B7E4-3B487542E3D4}" type="datetimeFigureOut">
              <a:rPr lang="en-US" smtClean="0"/>
              <a:t>8/27/24</a:t>
            </a:fld>
            <a:endParaRPr lang="en-US"/>
          </a:p>
        </p:txBody>
      </p:sp>
      <p:sp>
        <p:nvSpPr>
          <p:cNvPr id="6" name="Footer Placeholder 5">
            <a:extLst>
              <a:ext uri="{FF2B5EF4-FFF2-40B4-BE49-F238E27FC236}">
                <a16:creationId xmlns:a16="http://schemas.microsoft.com/office/drawing/2014/main" id="{AFA9C28D-05D1-134F-B0A3-8839E3702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7DF0A-E4CC-159F-F161-44073710F2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85208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89FC9-1B76-5D83-51E1-C9A63759F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83DDCD-975A-1E40-317A-4767F3D4D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C5844-19E0-F84C-B949-77B91C038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B255C-113F-9541-B7E4-3B487542E3D4}" type="datetimeFigureOut">
              <a:rPr lang="en-US" smtClean="0"/>
              <a:t>8/27/24</a:t>
            </a:fld>
            <a:endParaRPr lang="en-US"/>
          </a:p>
        </p:txBody>
      </p:sp>
      <p:sp>
        <p:nvSpPr>
          <p:cNvPr id="5" name="Footer Placeholder 4">
            <a:extLst>
              <a:ext uri="{FF2B5EF4-FFF2-40B4-BE49-F238E27FC236}">
                <a16:creationId xmlns:a16="http://schemas.microsoft.com/office/drawing/2014/main" id="{22B88D58-7751-DF81-AA4E-C594711D8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F358F8-DDF3-B143-B912-FFE5494F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F770A-D1F2-C44A-870C-01382E69E672}" type="slidenum">
              <a:rPr lang="en-US" smtClean="0"/>
              <a:t>‹#›</a:t>
            </a:fld>
            <a:endParaRPr lang="en-US"/>
          </a:p>
        </p:txBody>
      </p:sp>
    </p:spTree>
    <p:extLst>
      <p:ext uri="{BB962C8B-B14F-4D97-AF65-F5344CB8AC3E}">
        <p14:creationId xmlns:p14="http://schemas.microsoft.com/office/powerpoint/2010/main" val="332748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0.gif"/><Relationship Id="rId7" Type="http://schemas.openxmlformats.org/officeDocument/2006/relationships/image" Target="../media/image54.gi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51.gif"/></Relationships>
</file>

<file path=ppt/slides/_rels/slide7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70672" y="1336089"/>
            <a:ext cx="11727789" cy="1077218"/>
          </a:xfrm>
          <a:prstGeom prst="rect">
            <a:avLst/>
          </a:prstGeom>
          <a:noFill/>
        </p:spPr>
        <p:txBody>
          <a:bodyPr wrap="square">
            <a:spAutoFit/>
          </a:bodyPr>
          <a:lstStyle/>
          <a:p>
            <a:r>
              <a:rPr lang="en-GB" sz="6400" b="1" dirty="0">
                <a:latin typeface="+mj-lt"/>
                <a:ea typeface="+mj-ea"/>
                <a:cs typeface="+mj-cs"/>
              </a:rPr>
              <a:t>Introduction to Statistical Analysis </a:t>
            </a:r>
          </a:p>
        </p:txBody>
      </p:sp>
      <p:sp>
        <p:nvSpPr>
          <p:cNvPr id="10" name="TextBox 9">
            <a:extLst>
              <a:ext uri="{FF2B5EF4-FFF2-40B4-BE49-F238E27FC236}">
                <a16:creationId xmlns:a16="http://schemas.microsoft.com/office/drawing/2014/main" id="{A3220DB1-EA39-4793-67F2-72F5D5F18CD5}"/>
              </a:ext>
            </a:extLst>
          </p:cNvPr>
          <p:cNvSpPr txBox="1"/>
          <p:nvPr/>
        </p:nvSpPr>
        <p:spPr>
          <a:xfrm>
            <a:off x="136849" y="4019960"/>
            <a:ext cx="9005644" cy="830997"/>
          </a:xfrm>
          <a:prstGeom prst="rect">
            <a:avLst/>
          </a:prstGeom>
          <a:noFill/>
        </p:spPr>
        <p:txBody>
          <a:bodyPr wrap="square">
            <a:spAutoFit/>
          </a:bodyPr>
          <a:lstStyle/>
          <a:p>
            <a:r>
              <a:rPr lang="en-GB" sz="2400" dirty="0">
                <a:solidFill>
                  <a:srgbClr val="EA058C"/>
                </a:solidFill>
                <a:effectLst/>
              </a:rPr>
              <a:t>Cancer Research UK Cambridge Institute - 15</a:t>
            </a:r>
            <a:r>
              <a:rPr lang="en-GB" baseline="30000" dirty="0">
                <a:solidFill>
                  <a:srgbClr val="EA058C"/>
                </a:solidFill>
              </a:rPr>
              <a:t>th</a:t>
            </a:r>
            <a:r>
              <a:rPr lang="en-GB" sz="2400" dirty="0">
                <a:solidFill>
                  <a:srgbClr val="EA058C"/>
                </a:solidFill>
                <a:effectLst/>
              </a:rPr>
              <a:t> of November 2024</a:t>
            </a:r>
            <a:br>
              <a:rPr lang="en-GB" sz="2400" dirty="0">
                <a:solidFill>
                  <a:srgbClr val="EA058C"/>
                </a:solidFill>
                <a:effectLst/>
              </a:rPr>
            </a:br>
            <a:r>
              <a:rPr lang="en-GB" sz="2400" dirty="0">
                <a:solidFill>
                  <a:srgbClr val="212121"/>
                </a:solidFill>
              </a:rPr>
              <a:t>Luca </a:t>
            </a:r>
            <a:r>
              <a:rPr lang="en-GB" sz="2400" dirty="0" err="1">
                <a:solidFill>
                  <a:srgbClr val="212121"/>
                </a:solidFill>
              </a:rPr>
              <a:t>Porcu</a:t>
            </a:r>
            <a:r>
              <a:rPr lang="en-GB" sz="2400" dirty="0">
                <a:solidFill>
                  <a:srgbClr val="212121"/>
                </a:solidFill>
              </a:rPr>
              <a:t> &amp; </a:t>
            </a:r>
            <a:r>
              <a:rPr lang="en-GB" sz="2400" i="0" u="none" strike="noStrike" dirty="0">
                <a:solidFill>
                  <a:srgbClr val="212121"/>
                </a:solidFill>
                <a:effectLst/>
              </a:rPr>
              <a:t>Chandra </a:t>
            </a:r>
            <a:r>
              <a:rPr lang="en-GB" sz="2400" i="0" u="none" strike="noStrike" dirty="0" err="1">
                <a:solidFill>
                  <a:srgbClr val="212121"/>
                </a:solidFill>
                <a:effectLst/>
              </a:rPr>
              <a:t>Chilamakuri</a:t>
            </a:r>
            <a:r>
              <a:rPr lang="en-GB" sz="2400" i="0" u="none" strike="noStrike" dirty="0">
                <a:solidFill>
                  <a:srgbClr val="212121"/>
                </a:solidFill>
                <a:effectLst/>
              </a:rPr>
              <a:t> </a:t>
            </a:r>
            <a:r>
              <a:rPr lang="en-GB" sz="2400" dirty="0">
                <a:solidFill>
                  <a:srgbClr val="7F7F7F"/>
                </a:solidFill>
                <a:effectLst/>
              </a:rPr>
              <a:t>(Bioinformatics core) </a:t>
            </a:r>
            <a:endParaRPr lang="en-GB" sz="2400" dirty="0">
              <a:effectLst/>
            </a:endParaRPr>
          </a:p>
        </p:txBody>
      </p:sp>
      <p:pic>
        <p:nvPicPr>
          <p:cNvPr id="2" name="Picture 1">
            <a:extLst>
              <a:ext uri="{FF2B5EF4-FFF2-40B4-BE49-F238E27FC236}">
                <a16:creationId xmlns:a16="http://schemas.microsoft.com/office/drawing/2014/main" id="{DAC09909-B797-CC23-5811-CAF89AAC3813}"/>
              </a:ext>
            </a:extLst>
          </p:cNvPr>
          <p:cNvPicPr>
            <a:picLocks noChangeAspect="1"/>
          </p:cNvPicPr>
          <p:nvPr/>
        </p:nvPicPr>
        <p:blipFill>
          <a:blip r:embed="rId3"/>
          <a:stretch>
            <a:fillRect/>
          </a:stretch>
        </p:blipFill>
        <p:spPr>
          <a:xfrm>
            <a:off x="2246" y="5513664"/>
            <a:ext cx="4612616" cy="1346915"/>
          </a:xfrm>
          <a:prstGeom prst="rect">
            <a:avLst/>
          </a:prstGeom>
        </p:spPr>
      </p:pic>
      <p:pic>
        <p:nvPicPr>
          <p:cNvPr id="3" name="Picture 2">
            <a:extLst>
              <a:ext uri="{FF2B5EF4-FFF2-40B4-BE49-F238E27FC236}">
                <a16:creationId xmlns:a16="http://schemas.microsoft.com/office/drawing/2014/main" id="{ADF1F0CF-54B0-3A41-7907-B5C7003F8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282" y="5709655"/>
            <a:ext cx="5043398" cy="1053845"/>
          </a:xfrm>
          <a:prstGeom prst="rect">
            <a:avLst/>
          </a:prstGeom>
        </p:spPr>
      </p:pic>
    </p:spTree>
    <p:extLst>
      <p:ext uri="{BB962C8B-B14F-4D97-AF65-F5344CB8AC3E}">
        <p14:creationId xmlns:p14="http://schemas.microsoft.com/office/powerpoint/2010/main" val="138872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80227"/>
            <a:ext cx="11947373" cy="4047262"/>
          </a:xfrm>
          <a:prstGeom prst="rect">
            <a:avLst/>
          </a:prstGeom>
          <a:noFill/>
        </p:spPr>
        <p:txBody>
          <a:bodyPr wrap="square" rtlCol="0">
            <a:spAutoFit/>
          </a:bodyPr>
          <a:lstStyle/>
          <a:p>
            <a:r>
              <a:rPr lang="en-US" sz="4400" b="1" dirty="0"/>
              <a:t>Mathematical analysis of random events.</a:t>
            </a:r>
            <a:endParaRPr lang="en-US" sz="4400" dirty="0"/>
          </a:p>
          <a:p>
            <a:endParaRPr lang="en-US" sz="600" dirty="0"/>
          </a:p>
          <a:p>
            <a:pPr marL="571500" indent="-571500">
              <a:spcBef>
                <a:spcPts val="600"/>
              </a:spcBef>
              <a:buFont typeface="Wingdings" pitchFamily="2" charset="2"/>
              <a:buChar char="§"/>
            </a:pPr>
            <a:r>
              <a:rPr lang="en-US" sz="3600" dirty="0"/>
              <a:t>Random events are </a:t>
            </a:r>
            <a:r>
              <a:rPr lang="en-US" sz="3600" b="1" dirty="0"/>
              <a:t>more or less adequately</a:t>
            </a:r>
            <a:r>
              <a:rPr lang="en-US" sz="3600" dirty="0"/>
              <a:t> described by statistical distributions (e.g. normal distribution).</a:t>
            </a:r>
          </a:p>
          <a:p>
            <a:endParaRPr lang="en-US" sz="2200" dirty="0"/>
          </a:p>
          <a:p>
            <a:pPr marL="571500" indent="-571500">
              <a:buFont typeface="Wingdings" pitchFamily="2" charset="2"/>
              <a:buChar char="§"/>
            </a:pPr>
            <a:r>
              <a:rPr lang="en-US" sz="3600" dirty="0"/>
              <a:t>Statistical regularity is captured by </a:t>
            </a:r>
            <a:r>
              <a:rPr lang="en-US" sz="3600" b="1" dirty="0"/>
              <a:t>parameters of statistical distributions</a:t>
            </a:r>
            <a:r>
              <a:rPr lang="en-US" sz="3600" dirty="0"/>
              <a:t> (e.g. mean and standard deviation of the normal distribution).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Tree>
    <p:extLst>
      <p:ext uri="{BB962C8B-B14F-4D97-AF65-F5344CB8AC3E}">
        <p14:creationId xmlns:p14="http://schemas.microsoft.com/office/powerpoint/2010/main" val="108045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57610854-7463-EA40-8DE4-4B7BC2B48214}"/>
              </a:ext>
            </a:extLst>
          </p:cNvPr>
          <p:cNvSpPr/>
          <p:nvPr/>
        </p:nvSpPr>
        <p:spPr>
          <a:xfrm>
            <a:off x="2044428" y="3902728"/>
            <a:ext cx="5250305" cy="2304728"/>
          </a:xfrm>
          <a:custGeom>
            <a:avLst/>
            <a:gdLst>
              <a:gd name="connsiteX0" fmla="*/ 2551243 w 5250305"/>
              <a:gd name="connsiteY0" fmla="*/ 49629 h 2304728"/>
              <a:gd name="connsiteX1" fmla="*/ 548 w 5250305"/>
              <a:gd name="connsiteY1" fmla="*/ 494797 h 2304728"/>
              <a:gd name="connsiteX2" fmla="*/ 2779843 w 5250305"/>
              <a:gd name="connsiteY2" fmla="*/ 2299534 h 2304728"/>
              <a:gd name="connsiteX3" fmla="*/ 5234285 w 5250305"/>
              <a:gd name="connsiteY3" fmla="*/ 1012155 h 2304728"/>
              <a:gd name="connsiteX4" fmla="*/ 3778464 w 5250305"/>
              <a:gd name="connsiteY4" fmla="*/ 121818 h 2304728"/>
              <a:gd name="connsiteX5" fmla="*/ 2551243 w 5250305"/>
              <a:gd name="connsiteY5" fmla="*/ 49629 h 23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0305" h="2304728">
                <a:moveTo>
                  <a:pt x="2551243" y="49629"/>
                </a:moveTo>
                <a:cubicBezTo>
                  <a:pt x="1921590" y="111792"/>
                  <a:pt x="-37552" y="119813"/>
                  <a:pt x="548" y="494797"/>
                </a:cubicBezTo>
                <a:cubicBezTo>
                  <a:pt x="38648" y="869781"/>
                  <a:pt x="1907553" y="2213308"/>
                  <a:pt x="2779843" y="2299534"/>
                </a:cubicBezTo>
                <a:cubicBezTo>
                  <a:pt x="3652133" y="2385760"/>
                  <a:pt x="5067848" y="1375108"/>
                  <a:pt x="5234285" y="1012155"/>
                </a:cubicBezTo>
                <a:cubicBezTo>
                  <a:pt x="5400722" y="649202"/>
                  <a:pt x="4225638" y="286250"/>
                  <a:pt x="3778464" y="121818"/>
                </a:cubicBezTo>
                <a:cubicBezTo>
                  <a:pt x="3331290" y="-42614"/>
                  <a:pt x="3180896" y="-12534"/>
                  <a:pt x="2551243" y="49629"/>
                </a:cubicBez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1">
            <a:extLst>
              <a:ext uri="{FF2B5EF4-FFF2-40B4-BE49-F238E27FC236}">
                <a16:creationId xmlns:a16="http://schemas.microsoft.com/office/drawing/2014/main" id="{3861EAD3-5382-2D86-4EAB-13A85CBE78DD}"/>
              </a:ext>
            </a:extLst>
          </p:cNvPr>
          <p:cNvSpPr txBox="1">
            <a:spLocks/>
          </p:cNvSpPr>
          <p:nvPr/>
        </p:nvSpPr>
        <p:spPr>
          <a:xfrm>
            <a:off x="18661" y="74041"/>
            <a:ext cx="12192000" cy="69060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Probability distribution</a:t>
            </a:r>
          </a:p>
        </p:txBody>
      </p:sp>
      <p:sp>
        <p:nvSpPr>
          <p:cNvPr id="9" name="TextBox 8">
            <a:extLst>
              <a:ext uri="{FF2B5EF4-FFF2-40B4-BE49-F238E27FC236}">
                <a16:creationId xmlns:a16="http://schemas.microsoft.com/office/drawing/2014/main" id="{1F6D4438-9D59-43B3-4BF5-9A7C0B3E11C7}"/>
              </a:ext>
            </a:extLst>
          </p:cNvPr>
          <p:cNvSpPr txBox="1"/>
          <p:nvPr/>
        </p:nvSpPr>
        <p:spPr>
          <a:xfrm>
            <a:off x="92590" y="961216"/>
            <a:ext cx="12072905" cy="1606209"/>
          </a:xfrm>
          <a:prstGeom prst="rect">
            <a:avLst/>
          </a:prstGeom>
          <a:noFill/>
        </p:spPr>
        <p:txBody>
          <a:bodyPr wrap="square">
            <a:spAutoFit/>
          </a:bodyPr>
          <a:lstStyle/>
          <a:p>
            <a:pPr>
              <a:lnSpc>
                <a:spcPct val="120000"/>
              </a:lnSpc>
            </a:pPr>
            <a:r>
              <a:rPr lang="en-GB" sz="2800" b="1" i="0" u="none" strike="noStrike" dirty="0">
                <a:solidFill>
                  <a:srgbClr val="202122"/>
                </a:solidFill>
                <a:effectLst/>
                <a:latin typeface="Arial" panose="020B0604020202020204" pitchFamily="34" charset="0"/>
              </a:rPr>
              <a:t>Def:</a:t>
            </a:r>
            <a:r>
              <a:rPr lang="en-GB" sz="2800" b="0" i="0" u="none" strike="noStrike" dirty="0">
                <a:solidFill>
                  <a:srgbClr val="202122"/>
                </a:solidFill>
                <a:effectLst/>
                <a:latin typeface="Arial" panose="020B0604020202020204" pitchFamily="34" charset="0"/>
              </a:rPr>
              <a:t> In probability theory and statistics, a </a:t>
            </a:r>
            <a:r>
              <a:rPr lang="en-GB" sz="2800" b="1" i="0" u="none" strike="noStrike" dirty="0">
                <a:solidFill>
                  <a:srgbClr val="202122"/>
                </a:solidFill>
                <a:effectLst/>
                <a:latin typeface="Arial" panose="020B0604020202020204" pitchFamily="34" charset="0"/>
              </a:rPr>
              <a:t>probability distribution</a:t>
            </a:r>
            <a:r>
              <a:rPr lang="en-GB" sz="2800" b="0" i="0" u="none" strike="noStrike" dirty="0">
                <a:solidFill>
                  <a:srgbClr val="202122"/>
                </a:solidFill>
                <a:effectLst/>
                <a:latin typeface="Arial" panose="020B0604020202020204" pitchFamily="34" charset="0"/>
              </a:rPr>
              <a:t> is the </a:t>
            </a:r>
            <a:r>
              <a:rPr lang="en-GB" sz="2800" b="0" i="1" u="none" strike="noStrike" dirty="0">
                <a:solidFill>
                  <a:schemeClr val="accent1"/>
                </a:solidFill>
                <a:effectLst/>
                <a:latin typeface="Arial" panose="020B0604020202020204" pitchFamily="34" charset="0"/>
              </a:rPr>
              <a:t>mathematical function </a:t>
            </a:r>
            <a:r>
              <a:rPr lang="en-GB" sz="2800" b="0" i="0" u="none" strike="noStrike" dirty="0">
                <a:solidFill>
                  <a:srgbClr val="202122"/>
                </a:solidFill>
                <a:effectLst/>
                <a:latin typeface="Arial" panose="020B0604020202020204" pitchFamily="34" charset="0"/>
              </a:rPr>
              <a:t>that gives the </a:t>
            </a:r>
            <a:r>
              <a:rPr lang="en-GB" sz="2800" b="0" i="1" u="none" strike="noStrike" dirty="0">
                <a:solidFill>
                  <a:schemeClr val="accent1"/>
                </a:solidFill>
                <a:effectLst/>
                <a:latin typeface="Arial" panose="020B0604020202020204" pitchFamily="34" charset="0"/>
              </a:rPr>
              <a:t>probabilities</a:t>
            </a:r>
            <a:r>
              <a:rPr lang="en-GB" sz="2800" b="0" i="0" u="none" strike="noStrike" dirty="0">
                <a:solidFill>
                  <a:srgbClr val="202122"/>
                </a:solidFill>
                <a:effectLst/>
                <a:latin typeface="Arial" panose="020B0604020202020204" pitchFamily="34" charset="0"/>
              </a:rPr>
              <a:t> of occurrence of different possible </a:t>
            </a:r>
            <a:r>
              <a:rPr lang="en-GB" sz="2800" i="1" u="none" strike="noStrike" dirty="0">
                <a:solidFill>
                  <a:schemeClr val="accent1"/>
                </a:solidFill>
                <a:effectLst/>
                <a:latin typeface="Arial" panose="020B0604020202020204" pitchFamily="34" charset="0"/>
              </a:rPr>
              <a:t>outcomes</a:t>
            </a:r>
            <a:r>
              <a:rPr lang="en-GB" sz="2800" b="0" i="0" u="none" strike="noStrike" dirty="0">
                <a:solidFill>
                  <a:srgbClr val="202122"/>
                </a:solidFill>
                <a:effectLst/>
                <a:latin typeface="Arial" panose="020B0604020202020204" pitchFamily="34" charset="0"/>
              </a:rPr>
              <a:t> for an experiment.</a:t>
            </a:r>
            <a:endParaRPr lang="en-US" sz="2800" dirty="0"/>
          </a:p>
        </p:txBody>
      </p:sp>
      <p:sp>
        <p:nvSpPr>
          <p:cNvPr id="2" name="Oval 1">
            <a:extLst>
              <a:ext uri="{FF2B5EF4-FFF2-40B4-BE49-F238E27FC236}">
                <a16:creationId xmlns:a16="http://schemas.microsoft.com/office/drawing/2014/main" id="{B90010BB-96E2-8390-4123-7A24E3620D91}"/>
              </a:ext>
            </a:extLst>
          </p:cNvPr>
          <p:cNvSpPr/>
          <p:nvPr/>
        </p:nvSpPr>
        <p:spPr>
          <a:xfrm>
            <a:off x="3208523" y="4829821"/>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1E41ACB-6731-D45C-BE45-51685609A441}"/>
              </a:ext>
            </a:extLst>
          </p:cNvPr>
          <p:cNvSpPr/>
          <p:nvPr/>
        </p:nvSpPr>
        <p:spPr>
          <a:xfrm>
            <a:off x="3848816" y="4277770"/>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2910-7DFA-4F34-6B42-14AFC90CFF79}"/>
              </a:ext>
            </a:extLst>
          </p:cNvPr>
          <p:cNvSpPr/>
          <p:nvPr/>
        </p:nvSpPr>
        <p:spPr>
          <a:xfrm>
            <a:off x="3929026"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8240DC-D5E9-8E7B-BDFF-E435D41AB2C6}"/>
              </a:ext>
            </a:extLst>
          </p:cNvPr>
          <p:cNvSpPr/>
          <p:nvPr/>
        </p:nvSpPr>
        <p:spPr>
          <a:xfrm>
            <a:off x="4569319" y="4614654"/>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77C3555-F29F-E2AA-BD35-01378CC9C9E5}"/>
              </a:ext>
            </a:extLst>
          </p:cNvPr>
          <p:cNvSpPr/>
          <p:nvPr/>
        </p:nvSpPr>
        <p:spPr>
          <a:xfrm>
            <a:off x="4669581" y="524101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25038A-AC56-5666-E345-71CC71FFD3EC}"/>
              </a:ext>
            </a:extLst>
          </p:cNvPr>
          <p:cNvSpPr/>
          <p:nvPr/>
        </p:nvSpPr>
        <p:spPr>
          <a:xfrm>
            <a:off x="5297148" y="4249093"/>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6D6780-4624-6A0F-7697-3EA99DCCB3D7}"/>
              </a:ext>
            </a:extLst>
          </p:cNvPr>
          <p:cNvSpPr/>
          <p:nvPr/>
        </p:nvSpPr>
        <p:spPr>
          <a:xfrm>
            <a:off x="5309874"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75FCE5-4747-4AC8-CA74-AA46F19EACA4}"/>
              </a:ext>
            </a:extLst>
          </p:cNvPr>
          <p:cNvSpPr/>
          <p:nvPr/>
        </p:nvSpPr>
        <p:spPr>
          <a:xfrm>
            <a:off x="8216546" y="4989052"/>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DA4615-0FBF-8D44-8FD1-E12B7E4C3BF7}"/>
              </a:ext>
            </a:extLst>
          </p:cNvPr>
          <p:cNvSpPr txBox="1"/>
          <p:nvPr/>
        </p:nvSpPr>
        <p:spPr>
          <a:xfrm>
            <a:off x="8663786" y="4885536"/>
            <a:ext cx="1643996" cy="523220"/>
          </a:xfrm>
          <a:prstGeom prst="rect">
            <a:avLst/>
          </a:prstGeom>
          <a:noFill/>
        </p:spPr>
        <p:txBody>
          <a:bodyPr wrap="square" rtlCol="0">
            <a:spAutoFit/>
          </a:bodyPr>
          <a:lstStyle/>
          <a:p>
            <a:r>
              <a:rPr lang="en-US" sz="2800" dirty="0"/>
              <a:t>Outcome</a:t>
            </a:r>
          </a:p>
        </p:txBody>
      </p:sp>
      <p:cxnSp>
        <p:nvCxnSpPr>
          <p:cNvPr id="19" name="Straight Arrow Connector 18">
            <a:extLst>
              <a:ext uri="{FF2B5EF4-FFF2-40B4-BE49-F238E27FC236}">
                <a16:creationId xmlns:a16="http://schemas.microsoft.com/office/drawing/2014/main" id="{9C6C534B-E340-04E8-1A4D-2AD4AB33C0F5}"/>
              </a:ext>
            </a:extLst>
          </p:cNvPr>
          <p:cNvCxnSpPr/>
          <p:nvPr/>
        </p:nvCxnSpPr>
        <p:spPr>
          <a:xfrm flipV="1">
            <a:off x="5495669" y="3325874"/>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C974CD-B68C-1E92-62EC-FBEC5B4AEFDF}"/>
              </a:ext>
            </a:extLst>
          </p:cNvPr>
          <p:cNvCxnSpPr/>
          <p:nvPr/>
        </p:nvCxnSpPr>
        <p:spPr>
          <a:xfrm flipV="1">
            <a:off x="4775228" y="3616821"/>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5DB90-19B2-EA51-905F-5ADF29D02472}"/>
              </a:ext>
            </a:extLst>
          </p:cNvPr>
          <p:cNvCxnSpPr/>
          <p:nvPr/>
        </p:nvCxnSpPr>
        <p:spPr>
          <a:xfrm flipV="1">
            <a:off x="4082506" y="3325872"/>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184DB52-02B6-191B-D2D5-7671610B1B73}"/>
              </a:ext>
            </a:extLst>
          </p:cNvPr>
          <p:cNvSpPr txBox="1"/>
          <p:nvPr/>
        </p:nvSpPr>
        <p:spPr>
          <a:xfrm>
            <a:off x="4953731" y="2906099"/>
            <a:ext cx="1146150" cy="461665"/>
          </a:xfrm>
          <a:prstGeom prst="rect">
            <a:avLst/>
          </a:prstGeom>
          <a:noFill/>
        </p:spPr>
        <p:txBody>
          <a:bodyPr wrap="square" rtlCol="0">
            <a:spAutoFit/>
          </a:bodyPr>
          <a:lstStyle/>
          <a:p>
            <a:pPr algn="ctr"/>
            <a:r>
              <a:rPr lang="en-US" sz="2400" dirty="0" err="1"/>
              <a:t>Prob</a:t>
            </a:r>
            <a:r>
              <a:rPr lang="en-US" sz="2400" baseline="-25000" dirty="0" err="1"/>
              <a:t>i</a:t>
            </a:r>
            <a:endParaRPr lang="en-US" sz="2400" baseline="-25000" dirty="0"/>
          </a:p>
        </p:txBody>
      </p:sp>
      <p:sp>
        <p:nvSpPr>
          <p:cNvPr id="23" name="TextBox 22">
            <a:extLst>
              <a:ext uri="{FF2B5EF4-FFF2-40B4-BE49-F238E27FC236}">
                <a16:creationId xmlns:a16="http://schemas.microsoft.com/office/drawing/2014/main" id="{80BF4367-0D88-B6C9-FC1C-9C9EC0D69537}"/>
              </a:ext>
            </a:extLst>
          </p:cNvPr>
          <p:cNvSpPr txBox="1"/>
          <p:nvPr/>
        </p:nvSpPr>
        <p:spPr>
          <a:xfrm>
            <a:off x="4220036" y="3251859"/>
            <a:ext cx="1146150" cy="461665"/>
          </a:xfrm>
          <a:prstGeom prst="rect">
            <a:avLst/>
          </a:prstGeom>
          <a:noFill/>
        </p:spPr>
        <p:txBody>
          <a:bodyPr wrap="square" rtlCol="0">
            <a:spAutoFit/>
          </a:bodyPr>
          <a:lstStyle/>
          <a:p>
            <a:pPr algn="ctr"/>
            <a:r>
              <a:rPr lang="en-US" sz="2400" dirty="0" err="1"/>
              <a:t>Prob</a:t>
            </a:r>
            <a:r>
              <a:rPr lang="en-US" sz="2400" baseline="-25000" dirty="0" err="1"/>
              <a:t>j</a:t>
            </a:r>
            <a:endParaRPr lang="en-US" sz="2400" baseline="-25000" dirty="0"/>
          </a:p>
        </p:txBody>
      </p:sp>
      <p:sp>
        <p:nvSpPr>
          <p:cNvPr id="24" name="TextBox 23">
            <a:extLst>
              <a:ext uri="{FF2B5EF4-FFF2-40B4-BE49-F238E27FC236}">
                <a16:creationId xmlns:a16="http://schemas.microsoft.com/office/drawing/2014/main" id="{06CE3073-5583-E356-6379-9E64FA1A9194}"/>
              </a:ext>
            </a:extLst>
          </p:cNvPr>
          <p:cNvSpPr txBox="1"/>
          <p:nvPr/>
        </p:nvSpPr>
        <p:spPr>
          <a:xfrm>
            <a:off x="3555015" y="2905495"/>
            <a:ext cx="1146150" cy="461665"/>
          </a:xfrm>
          <a:prstGeom prst="rect">
            <a:avLst/>
          </a:prstGeom>
          <a:noFill/>
        </p:spPr>
        <p:txBody>
          <a:bodyPr wrap="square" rtlCol="0">
            <a:spAutoFit/>
          </a:bodyPr>
          <a:lstStyle/>
          <a:p>
            <a:pPr algn="ctr"/>
            <a:r>
              <a:rPr lang="en-US" sz="2400" dirty="0" err="1"/>
              <a:t>Prob</a:t>
            </a:r>
            <a:r>
              <a:rPr lang="en-US" sz="2400" baseline="-25000" dirty="0" err="1"/>
              <a:t>k</a:t>
            </a:r>
            <a:endParaRPr lang="en-US" sz="2400" baseline="-25000" dirty="0"/>
          </a:p>
        </p:txBody>
      </p:sp>
      <p:sp>
        <p:nvSpPr>
          <p:cNvPr id="3" name="Rounded Rectangle 2">
            <a:extLst>
              <a:ext uri="{FF2B5EF4-FFF2-40B4-BE49-F238E27FC236}">
                <a16:creationId xmlns:a16="http://schemas.microsoft.com/office/drawing/2014/main" id="{BFE0C1A1-7D35-9656-0D84-A6170FB378B5}"/>
              </a:ext>
            </a:extLst>
          </p:cNvPr>
          <p:cNvSpPr/>
          <p:nvPr/>
        </p:nvSpPr>
        <p:spPr>
          <a:xfrm>
            <a:off x="6739244" y="2871709"/>
            <a:ext cx="5169308" cy="99723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rPr>
              <a:t>Prob</a:t>
            </a:r>
            <a:r>
              <a:rPr lang="en-US" sz="2200" baseline="-25000" dirty="0" err="1">
                <a:solidFill>
                  <a:schemeClr val="tx1"/>
                </a:solidFill>
              </a:rPr>
              <a:t>i</a:t>
            </a:r>
            <a:r>
              <a:rPr lang="en-US" sz="2200" dirty="0">
                <a:solidFill>
                  <a:schemeClr val="tx1"/>
                </a:solidFill>
              </a:rPr>
              <a:t> could be interpreted as parameters of a general statistical distribution</a:t>
            </a:r>
          </a:p>
        </p:txBody>
      </p:sp>
      <p:sp>
        <p:nvSpPr>
          <p:cNvPr id="4" name="TextBox 3">
            <a:extLst>
              <a:ext uri="{FF2B5EF4-FFF2-40B4-BE49-F238E27FC236}">
                <a16:creationId xmlns:a16="http://schemas.microsoft.com/office/drawing/2014/main" id="{7E31C470-A026-F986-6E00-88CE6DF9BF7C}"/>
              </a:ext>
            </a:extLst>
          </p:cNvPr>
          <p:cNvSpPr txBox="1"/>
          <p:nvPr/>
        </p:nvSpPr>
        <p:spPr>
          <a:xfrm>
            <a:off x="18661" y="6478996"/>
            <a:ext cx="6910777" cy="369332"/>
          </a:xfrm>
          <a:prstGeom prst="rect">
            <a:avLst/>
          </a:prstGeom>
          <a:noFill/>
        </p:spPr>
        <p:txBody>
          <a:bodyPr wrap="square" rtlCol="0">
            <a:spAutoFit/>
          </a:bodyPr>
          <a:lstStyle/>
          <a:p>
            <a:r>
              <a:rPr lang="en-US" dirty="0"/>
              <a:t>https://</a:t>
            </a:r>
            <a:r>
              <a:rPr lang="en-US" dirty="0" err="1"/>
              <a:t>en.Wikipedia.org</a:t>
            </a:r>
            <a:r>
              <a:rPr lang="en-US" dirty="0"/>
              <a:t>/wiki/</a:t>
            </a:r>
            <a:r>
              <a:rPr lang="en-US" dirty="0" err="1"/>
              <a:t>Probability_distribution</a:t>
            </a:r>
            <a:r>
              <a:rPr lang="en-US" dirty="0"/>
              <a:t>, 15</a:t>
            </a:r>
            <a:r>
              <a:rPr lang="en-US" baseline="30000" dirty="0"/>
              <a:t>th</a:t>
            </a:r>
            <a:r>
              <a:rPr lang="en-US" dirty="0"/>
              <a:t> August 2024 </a:t>
            </a:r>
          </a:p>
        </p:txBody>
      </p:sp>
    </p:spTree>
    <p:extLst>
      <p:ext uri="{BB962C8B-B14F-4D97-AF65-F5344CB8AC3E}">
        <p14:creationId xmlns:p14="http://schemas.microsoft.com/office/powerpoint/2010/main" val="47495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18661" y="1719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Binomial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51312" y="909305"/>
            <a:ext cx="12052456" cy="1824346"/>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 </a:t>
            </a:r>
            <a:r>
              <a:rPr lang="en-GB" sz="2400" dirty="0">
                <a:solidFill>
                  <a:srgbClr val="202122"/>
                </a:solidFill>
                <a:latin typeface="Arial" panose="020B0604020202020204" pitchFamily="34" charset="0"/>
              </a:rPr>
              <a:t>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binomial distribution</a:t>
            </a:r>
            <a:r>
              <a:rPr lang="en-GB" sz="2400" b="0" i="0" strike="noStrike" dirty="0">
                <a:solidFill>
                  <a:srgbClr val="202122"/>
                </a:solidFill>
                <a:effectLst/>
                <a:latin typeface="Arial" panose="020B0604020202020204" pitchFamily="34" charset="0"/>
              </a:rPr>
              <a:t> with parameters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and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the discrete statistical distribution of the number of successes in a sequence of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independent trials. Each trial (Bernoulli trial) has a binary outcome: success with probability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and failure with probability 1-</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a:t>
            </a:r>
          </a:p>
        </p:txBody>
      </p:sp>
      <p:sp>
        <p:nvSpPr>
          <p:cNvPr id="5" name="TextBox 4">
            <a:extLst>
              <a:ext uri="{FF2B5EF4-FFF2-40B4-BE49-F238E27FC236}">
                <a16:creationId xmlns:a16="http://schemas.microsoft.com/office/drawing/2014/main" id="{B7E6866A-4592-42FE-3DAD-C929746AC496}"/>
              </a:ext>
            </a:extLst>
          </p:cNvPr>
          <p:cNvSpPr txBox="1"/>
          <p:nvPr/>
        </p:nvSpPr>
        <p:spPr>
          <a:xfrm>
            <a:off x="39218" y="4673703"/>
            <a:ext cx="12064550" cy="2162195"/>
          </a:xfrm>
          <a:prstGeom prst="rect">
            <a:avLst/>
          </a:prstGeom>
          <a:noFill/>
        </p:spPr>
        <p:txBody>
          <a:bodyPr wrap="square">
            <a:spAutoFit/>
          </a:bodyPr>
          <a:lstStyle/>
          <a:p>
            <a:pPr algn="just">
              <a:lnSpc>
                <a:spcPct val="114000"/>
              </a:lnSpc>
            </a:pPr>
            <a:r>
              <a:rPr lang="en-GB" sz="2400" b="1" dirty="0">
                <a:solidFill>
                  <a:srgbClr val="202122"/>
                </a:solidFill>
                <a:latin typeface="Arial" panose="020B0604020202020204" pitchFamily="34" charset="0"/>
              </a:rPr>
              <a:t>Assumptions of the binomial distribution</a:t>
            </a:r>
          </a:p>
          <a:p>
            <a:pPr algn="just">
              <a:lnSpc>
                <a:spcPct val="114000"/>
              </a:lnSpc>
            </a:pPr>
            <a:r>
              <a:rPr lang="en-GB" sz="2400" b="0" i="0" strike="noStrike" dirty="0">
                <a:solidFill>
                  <a:srgbClr val="202122"/>
                </a:solidFill>
                <a:effectLst/>
                <a:latin typeface="Arial" panose="020B0604020202020204" pitchFamily="34" charset="0"/>
              </a:rPr>
              <a:t>- The outcome of each </a:t>
            </a:r>
            <a:r>
              <a:rPr lang="en-GB" sz="2400" dirty="0">
                <a:solidFill>
                  <a:srgbClr val="202122"/>
                </a:solidFill>
                <a:latin typeface="Arial" panose="020B0604020202020204" pitchFamily="34" charset="0"/>
              </a:rPr>
              <a:t>trial is binary (0/1)</a:t>
            </a:r>
          </a:p>
          <a:p>
            <a:pPr algn="just">
              <a:lnSpc>
                <a:spcPct val="114000"/>
              </a:lnSpc>
            </a:pPr>
            <a:r>
              <a:rPr lang="en-GB" sz="2400" b="0" i="0" strike="noStrike" dirty="0">
                <a:solidFill>
                  <a:srgbClr val="202122"/>
                </a:solidFill>
                <a:effectLst/>
                <a:latin typeface="Arial" panose="020B0604020202020204" pitchFamily="34" charset="0"/>
              </a:rPr>
              <a:t>- Each Bernoulli trial is independent (i.e. the outcome of each trial does not depend on the outcome of the other trials)</a:t>
            </a:r>
          </a:p>
          <a:p>
            <a:pPr algn="just">
              <a:lnSpc>
                <a:spcPct val="114000"/>
              </a:lnSpc>
            </a:pPr>
            <a:r>
              <a:rPr lang="en-GB" sz="2400" b="0" i="0" strike="noStrike" dirty="0">
                <a:solidFill>
                  <a:srgbClr val="202122"/>
                </a:solidFill>
                <a:effectLst/>
                <a:latin typeface="Arial" panose="020B0604020202020204" pitchFamily="34" charset="0"/>
              </a:rPr>
              <a:t>- The probability of success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constant (</a:t>
            </a:r>
            <a:r>
              <a:rPr lang="en-GB" sz="2400" dirty="0">
                <a:solidFill>
                  <a:srgbClr val="202122"/>
                </a:solidFill>
                <a:latin typeface="Arial" panose="020B0604020202020204" pitchFamily="34" charset="0"/>
              </a:rPr>
              <a:t>i.e. </a:t>
            </a:r>
            <a:r>
              <a:rPr lang="en-GB" sz="2400" b="0" i="0" strike="noStrike" dirty="0">
                <a:solidFill>
                  <a:srgbClr val="202122"/>
                </a:solidFill>
                <a:effectLst/>
                <a:latin typeface="Arial" panose="020B0604020202020204" pitchFamily="34" charset="0"/>
              </a:rPr>
              <a:t>it does not change for each trial)</a:t>
            </a:r>
          </a:p>
        </p:txBody>
      </p:sp>
      <p:pic>
        <p:nvPicPr>
          <p:cNvPr id="7" name="Picture 6" descr="A graph with numbers and lines&#10;&#10;Description automatically generated">
            <a:extLst>
              <a:ext uri="{FF2B5EF4-FFF2-40B4-BE49-F238E27FC236}">
                <a16:creationId xmlns:a16="http://schemas.microsoft.com/office/drawing/2014/main" id="{38A4818D-21A1-0E73-AF8E-AA891509D15F}"/>
              </a:ext>
            </a:extLst>
          </p:cNvPr>
          <p:cNvPicPr>
            <a:picLocks noChangeAspect="1"/>
          </p:cNvPicPr>
          <p:nvPr/>
        </p:nvPicPr>
        <p:blipFill>
          <a:blip r:embed="rId3"/>
          <a:stretch>
            <a:fillRect/>
          </a:stretch>
        </p:blipFill>
        <p:spPr>
          <a:xfrm>
            <a:off x="7747424" y="2337634"/>
            <a:ext cx="4257251" cy="3192938"/>
          </a:xfrm>
          <a:prstGeom prst="rect">
            <a:avLst/>
          </a:prstGeom>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541945" y="2337605"/>
            <a:ext cx="1472045" cy="954107"/>
          </a:xfrm>
          <a:prstGeom prst="rect">
            <a:avLst/>
          </a:prstGeom>
          <a:noFill/>
        </p:spPr>
        <p:txBody>
          <a:bodyPr wrap="square" rtlCol="0">
            <a:spAutoFit/>
          </a:bodyPr>
          <a:lstStyle/>
          <a:p>
            <a:pPr algn="r"/>
            <a:r>
              <a:rPr lang="en-US" sz="2800" dirty="0"/>
              <a:t>n = 20</a:t>
            </a:r>
          </a:p>
          <a:p>
            <a:pPr algn="r"/>
            <a:r>
              <a:rPr lang="en-US" sz="2800" dirty="0"/>
              <a:t>p = 0.40</a:t>
            </a:r>
          </a:p>
        </p:txBody>
      </p:sp>
    </p:spTree>
    <p:extLst>
      <p:ext uri="{BB962C8B-B14F-4D97-AF65-F5344CB8AC3E}">
        <p14:creationId xmlns:p14="http://schemas.microsoft.com/office/powerpoint/2010/main" val="42858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30172" y="28918"/>
            <a:ext cx="12056303"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Poisson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123824" y="958393"/>
            <a:ext cx="11979276" cy="1381147"/>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Poisson distribution</a:t>
            </a:r>
            <a:r>
              <a:rPr lang="en-GB" sz="2400" b="0" i="0" strike="noStrike" dirty="0">
                <a:solidFill>
                  <a:srgbClr val="202122"/>
                </a:solidFill>
                <a:effectLst/>
                <a:latin typeface="Arial" panose="020B0604020202020204" pitchFamily="34" charset="0"/>
              </a:rPr>
              <a:t> with parameter </a:t>
            </a:r>
            <a:r>
              <a:rPr lang="en-GB" sz="2400" strike="noStrike" dirty="0">
                <a:solidFill>
                  <a:srgbClr val="202122"/>
                </a:solidFill>
                <a:effectLst/>
                <a:latin typeface="Arial" panose="020B0604020202020204" pitchFamily="34" charset="0"/>
              </a:rPr>
              <a:t>𝞴</a:t>
            </a:r>
            <a:r>
              <a:rPr lang="en-GB" sz="2400" dirty="0">
                <a:solidFill>
                  <a:srgbClr val="202122"/>
                </a:solidFill>
                <a:latin typeface="Arial" panose="020B0604020202020204" pitchFamily="34" charset="0"/>
              </a:rPr>
              <a:t> </a:t>
            </a:r>
            <a:r>
              <a:rPr lang="en-GB" sz="2400" b="0" i="0" strike="noStrike" dirty="0">
                <a:solidFill>
                  <a:srgbClr val="202122"/>
                </a:solidFill>
                <a:effectLst/>
                <a:latin typeface="Arial" panose="020B0604020202020204" pitchFamily="34" charset="0"/>
              </a:rPr>
              <a:t>is the discrete probability distribution of the number of events that occur randomly and uniformly in a fixed time interval or in a given area.</a:t>
            </a:r>
          </a:p>
        </p:txBody>
      </p:sp>
      <p:sp>
        <p:nvSpPr>
          <p:cNvPr id="5" name="TextBox 4">
            <a:extLst>
              <a:ext uri="{FF2B5EF4-FFF2-40B4-BE49-F238E27FC236}">
                <a16:creationId xmlns:a16="http://schemas.microsoft.com/office/drawing/2014/main" id="{B7E6866A-4592-42FE-3DAD-C929746AC496}"/>
              </a:ext>
            </a:extLst>
          </p:cNvPr>
          <p:cNvSpPr txBox="1"/>
          <p:nvPr/>
        </p:nvSpPr>
        <p:spPr>
          <a:xfrm>
            <a:off x="68591" y="2845958"/>
            <a:ext cx="7764162" cy="2173737"/>
          </a:xfrm>
          <a:prstGeom prst="rect">
            <a:avLst/>
          </a:prstGeom>
          <a:noFill/>
        </p:spPr>
        <p:txBody>
          <a:bodyPr wrap="square">
            <a:spAutoFit/>
          </a:bodyPr>
          <a:lstStyle/>
          <a:p>
            <a:pPr algn="just">
              <a:spcAft>
                <a:spcPts val="600"/>
              </a:spcAft>
            </a:pPr>
            <a:r>
              <a:rPr lang="en-GB" sz="2400" b="1" dirty="0">
                <a:solidFill>
                  <a:srgbClr val="202122"/>
                </a:solidFill>
                <a:latin typeface="Arial" panose="020B0604020202020204" pitchFamily="34" charset="0"/>
              </a:rPr>
              <a:t>Assumptions of the Poisson distribution</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rPr>
              <a:t>The outcome is a count [0,1,…,k,…]</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cs typeface="Arial" panose="020B0604020202020204" pitchFamily="34" charset="0"/>
              </a:rPr>
              <a:t>Independence of events: </a:t>
            </a:r>
            <a:r>
              <a:rPr lang="en-GB" sz="2400" b="0" i="0" strike="noStrike" dirty="0">
                <a:solidFill>
                  <a:srgbClr val="000000"/>
                </a:solidFill>
                <a:effectLst/>
                <a:latin typeface="Arial" panose="020B0604020202020204" pitchFamily="34" charset="0"/>
                <a:cs typeface="Arial" panose="020B0604020202020204" pitchFamily="34" charset="0"/>
              </a:rPr>
              <a:t>t</a:t>
            </a:r>
            <a:r>
              <a:rPr lang="en-GB" sz="2400" b="0" i="0" u="none" strike="noStrike" dirty="0">
                <a:solidFill>
                  <a:srgbClr val="000000"/>
                </a:solidFill>
                <a:effectLst/>
                <a:latin typeface="Arial" panose="020B0604020202020204" pitchFamily="34" charset="0"/>
                <a:cs typeface="Arial" panose="020B0604020202020204" pitchFamily="34" charset="0"/>
              </a:rPr>
              <a:t>he occurrence of one event does not affect the probability that another event will occur</a:t>
            </a:r>
          </a:p>
        </p:txBody>
      </p:sp>
      <p:pic>
        <p:nvPicPr>
          <p:cNvPr id="6" name="Picture 5" descr="A graph with numbers and lines&#10;&#10;Description automatically generated">
            <a:extLst>
              <a:ext uri="{FF2B5EF4-FFF2-40B4-BE49-F238E27FC236}">
                <a16:creationId xmlns:a16="http://schemas.microsoft.com/office/drawing/2014/main" id="{DD5C5FFD-7DEE-6836-B5ED-3086C2160C6F}"/>
              </a:ext>
            </a:extLst>
          </p:cNvPr>
          <p:cNvPicPr>
            <a:picLocks noChangeAspect="1"/>
          </p:cNvPicPr>
          <p:nvPr/>
        </p:nvPicPr>
        <p:blipFill>
          <a:blip r:embed="rId3"/>
          <a:stretch>
            <a:fillRect/>
          </a:stretch>
        </p:blipFill>
        <p:spPr>
          <a:xfrm>
            <a:off x="7952399" y="1921688"/>
            <a:ext cx="4079183" cy="3059387"/>
          </a:xfrm>
          <a:prstGeom prst="rect">
            <a:avLst/>
          </a:prstGeom>
          <a:noFill/>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734181" y="1919842"/>
            <a:ext cx="1295400" cy="523220"/>
          </a:xfrm>
          <a:prstGeom prst="rect">
            <a:avLst/>
          </a:prstGeom>
          <a:noFill/>
        </p:spPr>
        <p:txBody>
          <a:bodyPr wrap="square" rtlCol="0">
            <a:spAutoFit/>
          </a:bodyPr>
          <a:lstStyle/>
          <a:p>
            <a:pPr algn="r"/>
            <a:r>
              <a:rPr lang="en-GB" sz="2800" strike="noStrike" dirty="0">
                <a:solidFill>
                  <a:srgbClr val="202122"/>
                </a:solidFill>
                <a:effectLst/>
              </a:rPr>
              <a:t>𝞴</a:t>
            </a:r>
            <a:r>
              <a:rPr lang="en-US" sz="2800" dirty="0"/>
              <a:t> = 4</a:t>
            </a:r>
          </a:p>
        </p:txBody>
      </p:sp>
      <p:sp>
        <p:nvSpPr>
          <p:cNvPr id="3" name="TextBox 2">
            <a:extLst>
              <a:ext uri="{FF2B5EF4-FFF2-40B4-BE49-F238E27FC236}">
                <a16:creationId xmlns:a16="http://schemas.microsoft.com/office/drawing/2014/main" id="{FA111FDA-87CD-4994-376B-552DFCCC5D79}"/>
              </a:ext>
            </a:extLst>
          </p:cNvPr>
          <p:cNvSpPr txBox="1"/>
          <p:nvPr/>
        </p:nvSpPr>
        <p:spPr>
          <a:xfrm>
            <a:off x="44044" y="4961388"/>
            <a:ext cx="12015604" cy="1713546"/>
          </a:xfrm>
          <a:prstGeom prst="rect">
            <a:avLst/>
          </a:prstGeom>
          <a:noFill/>
        </p:spPr>
        <p:txBody>
          <a:bodyPr wrap="square">
            <a:spAutoFit/>
          </a:bodyPr>
          <a:lstStyle/>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Two events cannot occur at exactly the same instant in time or at the same point of  </a:t>
            </a:r>
          </a:p>
          <a:p>
            <a:pPr algn="just">
              <a:lnSpc>
                <a:spcPct val="112000"/>
              </a:lnSpc>
            </a:pPr>
            <a:r>
              <a:rPr lang="en-GB" sz="2400" dirty="0">
                <a:solidFill>
                  <a:srgbClr val="202122"/>
                </a:solidFill>
                <a:latin typeface="Arial" panose="020B0604020202020204" pitchFamily="34" charset="0"/>
              </a:rPr>
              <a:t>     the given area</a:t>
            </a:r>
          </a:p>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Events occur at a uniform rate over the entire time period or area. 𝞴 is the expected (mean) number of events per time/area unit</a:t>
            </a:r>
          </a:p>
        </p:txBody>
      </p:sp>
    </p:spTree>
    <p:extLst>
      <p:ext uri="{BB962C8B-B14F-4D97-AF65-F5344CB8AC3E}">
        <p14:creationId xmlns:p14="http://schemas.microsoft.com/office/powerpoint/2010/main" val="45015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13567"/>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Normal distribution</a:t>
            </a:r>
          </a:p>
        </p:txBody>
      </p:sp>
      <p:sp>
        <p:nvSpPr>
          <p:cNvPr id="9" name="TextBox 8">
            <a:extLst>
              <a:ext uri="{FF2B5EF4-FFF2-40B4-BE49-F238E27FC236}">
                <a16:creationId xmlns:a16="http://schemas.microsoft.com/office/drawing/2014/main" id="{76B889A3-4D3F-2C32-888B-E7726BBE4FA5}"/>
              </a:ext>
            </a:extLst>
          </p:cNvPr>
          <p:cNvSpPr txBox="1"/>
          <p:nvPr/>
        </p:nvSpPr>
        <p:spPr>
          <a:xfrm>
            <a:off x="123824" y="1030585"/>
            <a:ext cx="11979276" cy="947375"/>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a:t>
            </a:r>
            <a:r>
              <a:rPr lang="en-GB" sz="2400" b="0" i="0" u="none" strike="noStrike" dirty="0">
                <a:solidFill>
                  <a:srgbClr val="202122"/>
                </a:solidFill>
                <a:effectLst/>
                <a:latin typeface="Arial" panose="020B0604020202020204" pitchFamily="34" charset="0"/>
              </a:rPr>
              <a:t>a </a:t>
            </a:r>
            <a:r>
              <a:rPr lang="en-GB" sz="2400" b="1" i="0" u="none" strike="noStrike" dirty="0">
                <a:solidFill>
                  <a:srgbClr val="202122"/>
                </a:solidFill>
                <a:effectLst/>
                <a:latin typeface="Arial" panose="020B0604020202020204" pitchFamily="34" charset="0"/>
              </a:rPr>
              <a:t>normal distribution</a:t>
            </a:r>
            <a:r>
              <a:rPr lang="en-GB" sz="2400" b="0" i="0" u="none" strike="noStrike" dirty="0">
                <a:solidFill>
                  <a:srgbClr val="202122"/>
                </a:solidFill>
                <a:effectLst/>
                <a:latin typeface="Arial" panose="020B0604020202020204" pitchFamily="34" charset="0"/>
              </a:rPr>
              <a:t> or </a:t>
            </a:r>
            <a:r>
              <a:rPr lang="en-GB" sz="2400" b="1" dirty="0">
                <a:solidFill>
                  <a:srgbClr val="202122"/>
                </a:solidFill>
                <a:latin typeface="Arial" panose="020B0604020202020204" pitchFamily="34" charset="0"/>
              </a:rPr>
              <a:t>G</a:t>
            </a:r>
            <a:r>
              <a:rPr lang="en-GB" sz="2400" b="1" i="0" u="none" strike="noStrike" dirty="0">
                <a:solidFill>
                  <a:srgbClr val="202122"/>
                </a:solidFill>
                <a:effectLst/>
                <a:latin typeface="Arial" panose="020B0604020202020204" pitchFamily="34" charset="0"/>
              </a:rPr>
              <a:t>aussian distribution</a:t>
            </a:r>
            <a:r>
              <a:rPr lang="en-GB" sz="2400" b="0" i="0" u="none" strike="noStrike" dirty="0">
                <a:solidFill>
                  <a:srgbClr val="202122"/>
                </a:solidFill>
                <a:effectLst/>
                <a:latin typeface="Arial" panose="020B0604020202020204" pitchFamily="34" charset="0"/>
              </a:rPr>
              <a:t> is a type of continuous probability distribution. It is determined by two parameters (</a:t>
            </a:r>
            <a:r>
              <a:rPr lang="en-US" sz="2400" dirty="0"/>
              <a:t>𝛍, 𝛔).</a:t>
            </a:r>
            <a:endParaRPr lang="en-GB" sz="2400" b="0" i="0" strike="noStrike" dirty="0">
              <a:solidFill>
                <a:srgbClr val="202122"/>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7C16F07C-1B3E-FE99-FCA7-D844A1549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781" y="2092094"/>
            <a:ext cx="5412183" cy="34687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806FB4B2-698C-D44C-B7A8-09CCAA1DBC1D}"/>
              </a:ext>
            </a:extLst>
          </p:cNvPr>
          <p:cNvSpPr>
            <a:spLocks noChangeArrowheads="1"/>
          </p:cNvSpPr>
          <p:nvPr/>
        </p:nvSpPr>
        <p:spPr bwMode="auto">
          <a:xfrm>
            <a:off x="105295" y="2081542"/>
            <a:ext cx="6765057" cy="172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rPr>
              <a:t>the parameter </a:t>
            </a:r>
            <a:r>
              <a:rPr lang="en-US" sz="2400" dirty="0"/>
              <a:t>𝛍 is</a:t>
            </a:r>
            <a:r>
              <a:rPr kumimoji="0" lang="en-US" altLang="en-US" sz="2400" b="0" i="0" u="none" strike="noStrike" cap="none" normalizeH="0" baseline="0" dirty="0">
                <a:ln>
                  <a:noFill/>
                </a:ln>
                <a:solidFill>
                  <a:srgbClr val="202122"/>
                </a:solidFill>
                <a:effectLst/>
                <a:cs typeface="Arial" panose="020B0604020202020204" pitchFamily="34" charset="0"/>
              </a:rPr>
              <a:t> the mean or expectation</a:t>
            </a:r>
            <a:r>
              <a:rPr lang="en-US" altLang="en-US" sz="2400" dirty="0">
                <a:solidFill>
                  <a:srgbClr val="795CB2"/>
                </a:solidFill>
                <a:cs typeface="Arial" panose="020B0604020202020204" pitchFamily="34" charset="0"/>
              </a:rPr>
              <a:t> </a:t>
            </a:r>
            <a:r>
              <a:rPr kumimoji="0" lang="en-US" altLang="en-US" sz="2400" b="0" i="0" u="none" strike="noStrike" cap="none" normalizeH="0" baseline="0" dirty="0">
                <a:ln>
                  <a:noFill/>
                </a:ln>
                <a:solidFill>
                  <a:srgbClr val="202122"/>
                </a:solidFill>
                <a:effectLst/>
                <a:cs typeface="Arial" panose="020B0604020202020204" pitchFamily="34" charset="0"/>
              </a:rPr>
              <a:t>of the distribution (and also its median and mode)</a:t>
            </a:r>
          </a:p>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cs typeface="Arial" panose="020B0604020202020204" pitchFamily="34" charset="0"/>
              </a:rPr>
              <a:t>the parameter </a:t>
            </a:r>
            <a:r>
              <a:rPr lang="en-US" sz="2400" dirty="0"/>
              <a:t>𝛔 </a:t>
            </a:r>
            <a:r>
              <a:rPr kumimoji="0" lang="en-US" altLang="en-US" sz="2400" b="0" i="0" u="none" strike="noStrike" cap="none" normalizeH="0" baseline="0" dirty="0">
                <a:ln>
                  <a:noFill/>
                </a:ln>
                <a:solidFill>
                  <a:srgbClr val="202122"/>
                </a:solidFill>
                <a:effectLst/>
                <a:cs typeface="Arial" panose="020B0604020202020204" pitchFamily="34" charset="0"/>
              </a:rPr>
              <a:t>is its standard deviation</a:t>
            </a:r>
            <a:endParaRPr kumimoji="0" lang="en-US" altLang="en-US" sz="2400" b="0" i="0" u="none" strike="noStrike" cap="none" normalizeH="0" baseline="0" dirty="0">
              <a:ln>
                <a:noFill/>
              </a:ln>
              <a:solidFill>
                <a:schemeClr val="tx1"/>
              </a:solidFill>
              <a:effectLst/>
            </a:endParaRPr>
          </a:p>
        </p:txBody>
      </p:sp>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83BAC53B-EF3E-24EC-95E3-F609E0BA9DEF}"/>
              </a:ext>
            </a:extLst>
          </p:cNvPr>
          <p:cNvSpPr txBox="1"/>
          <p:nvPr/>
        </p:nvSpPr>
        <p:spPr>
          <a:xfrm>
            <a:off x="0" y="6475101"/>
            <a:ext cx="12080964" cy="369332"/>
          </a:xfrm>
          <a:prstGeom prst="rect">
            <a:avLst/>
          </a:prstGeom>
          <a:noFill/>
        </p:spPr>
        <p:txBody>
          <a:bodyPr wrap="square">
            <a:spAutoFit/>
          </a:bodyPr>
          <a:lstStyle/>
          <a:p>
            <a:r>
              <a:rPr lang="en-GB" b="0" i="0" u="none" strike="noStrike" dirty="0">
                <a:effectLst/>
              </a:rPr>
              <a:t>Aidan Lyon, Why are Normal Distributions Normal?, The</a:t>
            </a:r>
            <a:r>
              <a:rPr lang="en-GB" b="0" i="0" u="none" strike="noStrike" dirty="0">
                <a:solidFill>
                  <a:srgbClr val="000000"/>
                </a:solidFill>
                <a:effectLst/>
              </a:rPr>
              <a:t> British Journal for the Philosophy of Science</a:t>
            </a:r>
            <a:r>
              <a:rPr lang="en-GB" b="0" i="0" u="none" strike="noStrike" dirty="0">
                <a:solidFill>
                  <a:srgbClr val="000000"/>
                </a:solidFill>
                <a:effectLst/>
                <a:highlight>
                  <a:srgbClr val="FFFFFF"/>
                </a:highlight>
              </a:rPr>
              <a:t> </a:t>
            </a:r>
            <a:r>
              <a:rPr lang="en-GB" b="0" i="0" u="none" strike="noStrike" dirty="0">
                <a:solidFill>
                  <a:srgbClr val="000000"/>
                </a:solidFill>
                <a:effectLst/>
              </a:rPr>
              <a:t>2014</a:t>
            </a:r>
            <a:r>
              <a:rPr lang="en-GB" b="0" i="0" u="none" strike="noStrike" dirty="0">
                <a:solidFill>
                  <a:srgbClr val="000000"/>
                </a:solidFill>
                <a:effectLst/>
                <a:highlight>
                  <a:srgbClr val="FFFFFF"/>
                </a:highlight>
              </a:rPr>
              <a:t> </a:t>
            </a:r>
            <a:r>
              <a:rPr lang="en-GB" b="0" i="0" u="none" strike="noStrike" dirty="0">
                <a:solidFill>
                  <a:srgbClr val="000000"/>
                </a:solidFill>
                <a:effectLst/>
              </a:rPr>
              <a:t>65</a:t>
            </a:r>
            <a:r>
              <a:rPr lang="en-GB" b="0" i="0" u="none" strike="noStrike" dirty="0">
                <a:solidFill>
                  <a:srgbClr val="000000"/>
                </a:solidFill>
                <a:effectLst/>
                <a:highlight>
                  <a:srgbClr val="FFFFFF"/>
                </a:highlight>
              </a:rPr>
              <a:t>:</a:t>
            </a:r>
            <a:r>
              <a:rPr lang="en-GB" b="0" i="0" u="none" strike="noStrike" dirty="0">
                <a:solidFill>
                  <a:srgbClr val="000000"/>
                </a:solidFill>
                <a:effectLst/>
              </a:rPr>
              <a:t>3</a:t>
            </a:r>
            <a:r>
              <a:rPr lang="en-GB" b="0" i="0" u="none" strike="noStrike" dirty="0">
                <a:solidFill>
                  <a:srgbClr val="000000"/>
                </a:solidFill>
                <a:effectLst/>
                <a:highlight>
                  <a:srgbClr val="FFFFFF"/>
                </a:highlight>
              </a:rPr>
              <a:t>, </a:t>
            </a:r>
            <a:r>
              <a:rPr lang="en-GB" b="0" i="0" u="none" strike="noStrike" dirty="0">
                <a:solidFill>
                  <a:srgbClr val="000000"/>
                </a:solidFill>
                <a:effectLst/>
              </a:rPr>
              <a:t>621-649</a:t>
            </a:r>
            <a:endParaRPr lang="en-US" dirty="0"/>
          </a:p>
        </p:txBody>
      </p:sp>
    </p:spTree>
    <p:extLst>
      <p:ext uri="{BB962C8B-B14F-4D97-AF65-F5344CB8AC3E}">
        <p14:creationId xmlns:p14="http://schemas.microsoft.com/office/powerpoint/2010/main" val="232439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3296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aph of colored lines&#10;&#10;Description automatically generated">
            <a:extLst>
              <a:ext uri="{FF2B5EF4-FFF2-40B4-BE49-F238E27FC236}">
                <a16:creationId xmlns:a16="http://schemas.microsoft.com/office/drawing/2014/main" id="{54F78F7D-7A4F-3C7E-76FE-65AFE1CA51DC}"/>
              </a:ext>
            </a:extLst>
          </p:cNvPr>
          <p:cNvPicPr>
            <a:picLocks noChangeAspect="1"/>
          </p:cNvPicPr>
          <p:nvPr/>
        </p:nvPicPr>
        <p:blipFill>
          <a:blip r:embed="rId3"/>
          <a:stretch>
            <a:fillRect/>
          </a:stretch>
        </p:blipFill>
        <p:spPr>
          <a:xfrm>
            <a:off x="7742602" y="1288961"/>
            <a:ext cx="3463264" cy="2600112"/>
          </a:xfrm>
          <a:prstGeom prst="rect">
            <a:avLst/>
          </a:prstGeom>
        </p:spPr>
      </p:pic>
      <p:sp>
        <p:nvSpPr>
          <p:cNvPr id="4" name="TextBox 3">
            <a:extLst>
              <a:ext uri="{FF2B5EF4-FFF2-40B4-BE49-F238E27FC236}">
                <a16:creationId xmlns:a16="http://schemas.microsoft.com/office/drawing/2014/main" id="{6AB3960E-6749-E480-7EB5-07B6C92D8781}"/>
              </a:ext>
            </a:extLst>
          </p:cNvPr>
          <p:cNvSpPr txBox="1"/>
          <p:nvPr/>
        </p:nvSpPr>
        <p:spPr>
          <a:xfrm>
            <a:off x="7833422" y="936254"/>
            <a:ext cx="3068053" cy="369332"/>
          </a:xfrm>
          <a:prstGeom prst="rect">
            <a:avLst/>
          </a:prstGeom>
          <a:noFill/>
        </p:spPr>
        <p:txBody>
          <a:bodyPr wrap="square" rtlCol="0">
            <a:spAutoFit/>
          </a:bodyPr>
          <a:lstStyle/>
          <a:p>
            <a:r>
              <a:rPr lang="en-US" b="1" dirty="0"/>
              <a:t>Gamma distribution</a:t>
            </a:r>
          </a:p>
        </p:txBody>
      </p:sp>
      <p:pic>
        <p:nvPicPr>
          <p:cNvPr id="6" name="Picture 5" descr="A graph with colored lines&#10;&#10;Description automatically generated">
            <a:extLst>
              <a:ext uri="{FF2B5EF4-FFF2-40B4-BE49-F238E27FC236}">
                <a16:creationId xmlns:a16="http://schemas.microsoft.com/office/drawing/2014/main" id="{AE6E7B44-F513-98E7-E471-9CF17A70266C}"/>
              </a:ext>
            </a:extLst>
          </p:cNvPr>
          <p:cNvPicPr>
            <a:picLocks noChangeAspect="1"/>
          </p:cNvPicPr>
          <p:nvPr/>
        </p:nvPicPr>
        <p:blipFill>
          <a:blip r:embed="rId4"/>
          <a:stretch>
            <a:fillRect/>
          </a:stretch>
        </p:blipFill>
        <p:spPr>
          <a:xfrm>
            <a:off x="3874569" y="1318916"/>
            <a:ext cx="2724254" cy="2179403"/>
          </a:xfrm>
          <a:prstGeom prst="rect">
            <a:avLst/>
          </a:prstGeom>
        </p:spPr>
      </p:pic>
      <p:sp>
        <p:nvSpPr>
          <p:cNvPr id="10" name="TextBox 9">
            <a:extLst>
              <a:ext uri="{FF2B5EF4-FFF2-40B4-BE49-F238E27FC236}">
                <a16:creationId xmlns:a16="http://schemas.microsoft.com/office/drawing/2014/main" id="{6C487B2A-ECA2-A632-F73F-51E41D94056E}"/>
              </a:ext>
            </a:extLst>
          </p:cNvPr>
          <p:cNvSpPr txBox="1"/>
          <p:nvPr/>
        </p:nvSpPr>
        <p:spPr>
          <a:xfrm>
            <a:off x="4029099" y="935494"/>
            <a:ext cx="3068053" cy="369332"/>
          </a:xfrm>
          <a:prstGeom prst="rect">
            <a:avLst/>
          </a:prstGeom>
          <a:noFill/>
        </p:spPr>
        <p:txBody>
          <a:bodyPr wrap="square">
            <a:spAutoFit/>
          </a:bodyPr>
          <a:lstStyle>
            <a:defPPr>
              <a:defRPr lang="en-US"/>
            </a:defPPr>
            <a:lvl1pPr>
              <a:defRPr b="1"/>
            </a:lvl1pPr>
          </a:lstStyle>
          <a:p>
            <a:r>
              <a:rPr lang="en-US" dirty="0"/>
              <a:t>Beta distribution</a:t>
            </a:r>
          </a:p>
        </p:txBody>
      </p:sp>
      <p:sp>
        <p:nvSpPr>
          <p:cNvPr id="18" name="TextBox 17">
            <a:extLst>
              <a:ext uri="{FF2B5EF4-FFF2-40B4-BE49-F238E27FC236}">
                <a16:creationId xmlns:a16="http://schemas.microsoft.com/office/drawing/2014/main" id="{D8E73C5B-5EDC-2F8F-3C34-1A64CF87ECBC}"/>
              </a:ext>
            </a:extLst>
          </p:cNvPr>
          <p:cNvSpPr txBox="1"/>
          <p:nvPr/>
        </p:nvSpPr>
        <p:spPr>
          <a:xfrm>
            <a:off x="278152" y="931661"/>
            <a:ext cx="3430800" cy="370800"/>
          </a:xfrm>
          <a:prstGeom prst="rect">
            <a:avLst/>
          </a:prstGeom>
          <a:noFill/>
        </p:spPr>
        <p:txBody>
          <a:bodyPr wrap="square">
            <a:spAutoFit/>
          </a:bodyPr>
          <a:lstStyle/>
          <a:p>
            <a:r>
              <a:rPr lang="en-GB" b="1" dirty="0"/>
              <a:t>Hypergeometric distribution</a:t>
            </a:r>
            <a:endParaRPr lang="en-GB" b="1" i="0" u="none" strike="noStrike" dirty="0">
              <a:effectLst/>
            </a:endParaRPr>
          </a:p>
        </p:txBody>
      </p:sp>
      <p:pic>
        <p:nvPicPr>
          <p:cNvPr id="20" name="Picture 19" descr="A graph of colored lines&#10;&#10;Description automatically generated">
            <a:extLst>
              <a:ext uri="{FF2B5EF4-FFF2-40B4-BE49-F238E27FC236}">
                <a16:creationId xmlns:a16="http://schemas.microsoft.com/office/drawing/2014/main" id="{252A026B-AFBA-2765-FFC7-5978364809F9}"/>
              </a:ext>
            </a:extLst>
          </p:cNvPr>
          <p:cNvPicPr>
            <a:picLocks noChangeAspect="1"/>
          </p:cNvPicPr>
          <p:nvPr/>
        </p:nvPicPr>
        <p:blipFill>
          <a:blip r:embed="rId5"/>
          <a:stretch>
            <a:fillRect/>
          </a:stretch>
        </p:blipFill>
        <p:spPr>
          <a:xfrm>
            <a:off x="4013940" y="3972332"/>
            <a:ext cx="2426301" cy="2426301"/>
          </a:xfrm>
          <a:prstGeom prst="rect">
            <a:avLst/>
          </a:prstGeom>
        </p:spPr>
      </p:pic>
      <p:sp>
        <p:nvSpPr>
          <p:cNvPr id="21" name="TextBox 20">
            <a:extLst>
              <a:ext uri="{FF2B5EF4-FFF2-40B4-BE49-F238E27FC236}">
                <a16:creationId xmlns:a16="http://schemas.microsoft.com/office/drawing/2014/main" id="{F8BBEC7D-8A10-E050-D3C7-CA5F5BA68042}"/>
              </a:ext>
            </a:extLst>
          </p:cNvPr>
          <p:cNvSpPr txBox="1"/>
          <p:nvPr/>
        </p:nvSpPr>
        <p:spPr>
          <a:xfrm>
            <a:off x="6536608" y="4705164"/>
            <a:ext cx="1719940" cy="646331"/>
          </a:xfrm>
          <a:prstGeom prst="rect">
            <a:avLst/>
          </a:prstGeom>
          <a:noFill/>
        </p:spPr>
        <p:txBody>
          <a:bodyPr wrap="square" rtlCol="0">
            <a:spAutoFit/>
          </a:bodyPr>
          <a:lstStyle/>
          <a:p>
            <a:r>
              <a:rPr lang="en-US" b="1" dirty="0"/>
              <a:t>Weibull distribution</a:t>
            </a:r>
          </a:p>
        </p:txBody>
      </p:sp>
      <p:sp>
        <p:nvSpPr>
          <p:cNvPr id="2" name="Title 1">
            <a:extLst>
              <a:ext uri="{FF2B5EF4-FFF2-40B4-BE49-F238E27FC236}">
                <a16:creationId xmlns:a16="http://schemas.microsoft.com/office/drawing/2014/main" id="{B3FCC335-2B14-2DC4-6EC6-1FEC25320A3A}"/>
              </a:ext>
            </a:extLst>
          </p:cNvPr>
          <p:cNvSpPr txBox="1">
            <a:spLocks/>
          </p:cNvSpPr>
          <p:nvPr/>
        </p:nvSpPr>
        <p:spPr>
          <a:xfrm>
            <a:off x="11875" y="737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Other statistical distributions</a:t>
            </a:r>
          </a:p>
        </p:txBody>
      </p:sp>
      <p:pic>
        <p:nvPicPr>
          <p:cNvPr id="7" name="Picture 6" descr="A graph with a red line and blue line&#10;&#10;Description automatically generated">
            <a:extLst>
              <a:ext uri="{FF2B5EF4-FFF2-40B4-BE49-F238E27FC236}">
                <a16:creationId xmlns:a16="http://schemas.microsoft.com/office/drawing/2014/main" id="{899D6744-BA37-4750-3DAC-4AF2F4ABDF0D}"/>
              </a:ext>
            </a:extLst>
          </p:cNvPr>
          <p:cNvPicPr>
            <a:picLocks noChangeAspect="1"/>
          </p:cNvPicPr>
          <p:nvPr/>
        </p:nvPicPr>
        <p:blipFill>
          <a:blip r:embed="rId6"/>
          <a:stretch>
            <a:fillRect/>
          </a:stretch>
        </p:blipFill>
        <p:spPr>
          <a:xfrm>
            <a:off x="250434" y="4414059"/>
            <a:ext cx="1985159" cy="1874872"/>
          </a:xfrm>
          <a:prstGeom prst="rect">
            <a:avLst/>
          </a:prstGeom>
        </p:spPr>
      </p:pic>
      <p:sp>
        <p:nvSpPr>
          <p:cNvPr id="8" name="TextBox 7">
            <a:extLst>
              <a:ext uri="{FF2B5EF4-FFF2-40B4-BE49-F238E27FC236}">
                <a16:creationId xmlns:a16="http://schemas.microsoft.com/office/drawing/2014/main" id="{8942E301-2247-81A0-2F27-B95C93AAFB07}"/>
              </a:ext>
            </a:extLst>
          </p:cNvPr>
          <p:cNvSpPr txBox="1"/>
          <p:nvPr/>
        </p:nvSpPr>
        <p:spPr>
          <a:xfrm>
            <a:off x="270482" y="4037614"/>
            <a:ext cx="2426301" cy="369332"/>
          </a:xfrm>
          <a:prstGeom prst="rect">
            <a:avLst/>
          </a:prstGeom>
          <a:noFill/>
        </p:spPr>
        <p:txBody>
          <a:bodyPr wrap="square" rtlCol="0">
            <a:spAutoFit/>
          </a:bodyPr>
          <a:lstStyle/>
          <a:p>
            <a:r>
              <a:rPr lang="en-US" b="1" dirty="0"/>
              <a:t>Log-normal distribution</a:t>
            </a:r>
          </a:p>
        </p:txBody>
      </p:sp>
      <p:pic>
        <p:nvPicPr>
          <p:cNvPr id="9" name="Picture 8" descr="A graph of a number of numbers&#10;&#10;Description automatically generated">
            <a:extLst>
              <a:ext uri="{FF2B5EF4-FFF2-40B4-BE49-F238E27FC236}">
                <a16:creationId xmlns:a16="http://schemas.microsoft.com/office/drawing/2014/main" id="{35FC4543-1290-91B7-83FE-AD08D1508D51}"/>
              </a:ext>
            </a:extLst>
          </p:cNvPr>
          <p:cNvPicPr>
            <a:picLocks noChangeAspect="1"/>
          </p:cNvPicPr>
          <p:nvPr/>
        </p:nvPicPr>
        <p:blipFill>
          <a:blip r:embed="rId7"/>
          <a:stretch>
            <a:fillRect/>
          </a:stretch>
        </p:blipFill>
        <p:spPr>
          <a:xfrm>
            <a:off x="287551" y="1313498"/>
            <a:ext cx="2724254" cy="2336083"/>
          </a:xfrm>
          <a:prstGeom prst="rect">
            <a:avLst/>
          </a:prstGeom>
        </p:spPr>
      </p:pic>
    </p:spTree>
    <p:extLst>
      <p:ext uri="{BB962C8B-B14F-4D97-AF65-F5344CB8AC3E}">
        <p14:creationId xmlns:p14="http://schemas.microsoft.com/office/powerpoint/2010/main" val="356654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139859"/>
            <a:ext cx="11947373" cy="1754326"/>
          </a:xfrm>
          <a:prstGeom prst="rect">
            <a:avLst/>
          </a:prstGeom>
          <a:noFill/>
        </p:spPr>
        <p:txBody>
          <a:bodyPr wrap="square" rtlCol="0">
            <a:spAutoFit/>
          </a:bodyPr>
          <a:lstStyle/>
          <a:p>
            <a:r>
              <a:rPr lang="en-US" sz="3600" dirty="0"/>
              <a:t>Here, it is assumed that data are generated by a statistical distribution with parameters 𝛈,𝛉,…,𝛙. </a:t>
            </a:r>
          </a:p>
          <a:p>
            <a:r>
              <a:rPr lang="en-US" sz="3600" dirty="0"/>
              <a:t>The principal aim is to infer information about 𝛈,𝛉,…,𝛙.</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88507"/>
            <a:ext cx="7245752" cy="369332"/>
          </a:xfrm>
          <a:prstGeom prst="rect">
            <a:avLst/>
          </a:prstGeom>
          <a:noFill/>
        </p:spPr>
        <p:txBody>
          <a:bodyPr wrap="square" rtlCol="0">
            <a:spAutoFit/>
          </a:bodyPr>
          <a:lstStyle/>
          <a:p>
            <a:r>
              <a:rPr lang="en-US" dirty="0"/>
              <a:t>E.L. Lehmann, George Casella, Theory of Point Estimation, Second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
        <p:nvSpPr>
          <p:cNvPr id="2" name="TextBox 1">
            <a:extLst>
              <a:ext uri="{FF2B5EF4-FFF2-40B4-BE49-F238E27FC236}">
                <a16:creationId xmlns:a16="http://schemas.microsoft.com/office/drawing/2014/main" id="{F39E3FCB-26AE-3B43-5EB9-ED869547DB3B}"/>
              </a:ext>
            </a:extLst>
          </p:cNvPr>
          <p:cNvSpPr txBox="1"/>
          <p:nvPr/>
        </p:nvSpPr>
        <p:spPr>
          <a:xfrm>
            <a:off x="6026687" y="3265643"/>
            <a:ext cx="3195887" cy="461665"/>
          </a:xfrm>
          <a:prstGeom prst="rect">
            <a:avLst/>
          </a:prstGeom>
          <a:noFill/>
        </p:spPr>
        <p:txBody>
          <a:bodyPr wrap="square" rtlCol="0">
            <a:spAutoFit/>
          </a:bodyPr>
          <a:lstStyle/>
          <a:p>
            <a:pPr algn="ctr"/>
            <a:r>
              <a:rPr lang="en-US" sz="2400" dirty="0"/>
              <a:t>1) Statistical distribution </a:t>
            </a:r>
          </a:p>
        </p:txBody>
      </p:sp>
      <p:pic>
        <p:nvPicPr>
          <p:cNvPr id="2050" name="Picture 2" descr="Binomial distribution - Wikipedia">
            <a:extLst>
              <a:ext uri="{FF2B5EF4-FFF2-40B4-BE49-F238E27FC236}">
                <a16:creationId xmlns:a16="http://schemas.microsoft.com/office/drawing/2014/main" id="{8439F1BC-408F-2C96-D5F1-72A2AD9E6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707" y="3116063"/>
            <a:ext cx="2176908" cy="1449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402D0D-8ECF-CEBC-9263-3046BED66016}"/>
              </a:ext>
            </a:extLst>
          </p:cNvPr>
          <p:cNvSpPr txBox="1"/>
          <p:nvPr/>
        </p:nvSpPr>
        <p:spPr>
          <a:xfrm>
            <a:off x="8785257" y="5169256"/>
            <a:ext cx="2451567" cy="461665"/>
          </a:xfrm>
          <a:prstGeom prst="rect">
            <a:avLst/>
          </a:prstGeom>
          <a:noFill/>
        </p:spPr>
        <p:txBody>
          <a:bodyPr wrap="square" rtlCol="0">
            <a:spAutoFit/>
          </a:bodyPr>
          <a:lstStyle/>
          <a:p>
            <a:r>
              <a:rPr lang="en-US" sz="2400" dirty="0"/>
              <a:t>2) Data</a:t>
            </a:r>
          </a:p>
        </p:txBody>
      </p:sp>
      <p:pic>
        <p:nvPicPr>
          <p:cNvPr id="2052" name="Picture 4" descr="The History of the Coin Flip – Heads or Tails? - Hattons of London">
            <a:extLst>
              <a:ext uri="{FF2B5EF4-FFF2-40B4-BE49-F238E27FC236}">
                <a16:creationId xmlns:a16="http://schemas.microsoft.com/office/drawing/2014/main" id="{7CF865B5-E37D-19A6-3A07-A08FDCE25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883" y="464288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A97E383-462E-BC22-DF4A-60B6BC1EFF55}"/>
              </a:ext>
            </a:extLst>
          </p:cNvPr>
          <p:cNvCxnSpPr>
            <a:cxnSpLocks/>
          </p:cNvCxnSpPr>
          <p:nvPr/>
        </p:nvCxnSpPr>
        <p:spPr>
          <a:xfrm>
            <a:off x="7695028" y="3765821"/>
            <a:ext cx="0" cy="791807"/>
          </a:xfrm>
          <a:prstGeom prst="straightConnector1">
            <a:avLst/>
          </a:prstGeom>
          <a:ln w="1587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3DB8E7-6A87-3AFA-7575-AF0CE1721416}"/>
              </a:ext>
            </a:extLst>
          </p:cNvPr>
          <p:cNvCxnSpPr/>
          <p:nvPr/>
        </p:nvCxnSpPr>
        <p:spPr>
          <a:xfrm>
            <a:off x="5190978" y="3530684"/>
            <a:ext cx="0" cy="187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782EF0-3346-C4AD-6FC6-49E752358181}"/>
              </a:ext>
            </a:extLst>
          </p:cNvPr>
          <p:cNvCxnSpPr/>
          <p:nvPr/>
        </p:nvCxnSpPr>
        <p:spPr>
          <a:xfrm>
            <a:off x="5190978" y="5387621"/>
            <a:ext cx="1266093" cy="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61A413-31D0-02DA-748C-C3BF162ED9B0}"/>
              </a:ext>
            </a:extLst>
          </p:cNvPr>
          <p:cNvCxnSpPr>
            <a:cxnSpLocks/>
          </p:cNvCxnSpPr>
          <p:nvPr/>
        </p:nvCxnSpPr>
        <p:spPr>
          <a:xfrm>
            <a:off x="5190978" y="3516621"/>
            <a:ext cx="90502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500797-09E3-5460-F89D-64A552063266}"/>
              </a:ext>
            </a:extLst>
          </p:cNvPr>
          <p:cNvSpPr txBox="1"/>
          <p:nvPr/>
        </p:nvSpPr>
        <p:spPr>
          <a:xfrm>
            <a:off x="1972844" y="4179385"/>
            <a:ext cx="3201392" cy="461665"/>
          </a:xfrm>
          <a:prstGeom prst="rect">
            <a:avLst/>
          </a:prstGeom>
          <a:noFill/>
        </p:spPr>
        <p:txBody>
          <a:bodyPr wrap="square" rtlCol="0">
            <a:spAutoFit/>
          </a:bodyPr>
          <a:lstStyle/>
          <a:p>
            <a:pPr algn="r"/>
            <a:r>
              <a:rPr lang="en-US" sz="2400" dirty="0"/>
              <a:t>3) Frequentist inference</a:t>
            </a:r>
          </a:p>
        </p:txBody>
      </p:sp>
    </p:spTree>
    <p:extLst>
      <p:ext uri="{BB962C8B-B14F-4D97-AF65-F5344CB8AC3E}">
        <p14:creationId xmlns:p14="http://schemas.microsoft.com/office/powerpoint/2010/main" val="305287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DBF93-72C3-126F-F2C5-D5DC2C334B1C}"/>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…to be clear about frequentist inference</a:t>
            </a:r>
          </a:p>
        </p:txBody>
      </p:sp>
      <p:pic>
        <p:nvPicPr>
          <p:cNvPr id="7170" name="Picture 2" descr="JSNA | Population Health Hub">
            <a:extLst>
              <a:ext uri="{FF2B5EF4-FFF2-40B4-BE49-F238E27FC236}">
                <a16:creationId xmlns:a16="http://schemas.microsoft.com/office/drawing/2014/main" id="{A34098FE-9AF7-5DEF-B1CF-C3FF8D9A9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7" y="1545260"/>
            <a:ext cx="3798208" cy="21868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EBDB0C-0E1C-D62E-EEF0-32687BE9012A}"/>
              </a:ext>
            </a:extLst>
          </p:cNvPr>
          <p:cNvSpPr txBox="1"/>
          <p:nvPr/>
        </p:nvSpPr>
        <p:spPr>
          <a:xfrm>
            <a:off x="1473523" y="1070498"/>
            <a:ext cx="2917506" cy="461665"/>
          </a:xfrm>
          <a:prstGeom prst="rect">
            <a:avLst/>
          </a:prstGeom>
          <a:noFill/>
        </p:spPr>
        <p:txBody>
          <a:bodyPr wrap="square" rtlCol="0">
            <a:spAutoFit/>
          </a:bodyPr>
          <a:lstStyle/>
          <a:p>
            <a:pPr algn="ctr"/>
            <a:r>
              <a:rPr lang="en-US" sz="2400" dirty="0"/>
              <a:t>Population</a:t>
            </a:r>
          </a:p>
        </p:txBody>
      </p:sp>
      <p:sp>
        <p:nvSpPr>
          <p:cNvPr id="9" name="TextBox 8">
            <a:extLst>
              <a:ext uri="{FF2B5EF4-FFF2-40B4-BE49-F238E27FC236}">
                <a16:creationId xmlns:a16="http://schemas.microsoft.com/office/drawing/2014/main" id="{6AC8DDE4-CF93-F665-3348-E9510AF98107}"/>
              </a:ext>
            </a:extLst>
          </p:cNvPr>
          <p:cNvSpPr txBox="1"/>
          <p:nvPr/>
        </p:nvSpPr>
        <p:spPr>
          <a:xfrm>
            <a:off x="8025926" y="1057401"/>
            <a:ext cx="2917506" cy="461665"/>
          </a:xfrm>
          <a:prstGeom prst="rect">
            <a:avLst/>
          </a:prstGeom>
          <a:noFill/>
        </p:spPr>
        <p:txBody>
          <a:bodyPr wrap="square" rtlCol="0">
            <a:spAutoFit/>
          </a:bodyPr>
          <a:lstStyle/>
          <a:p>
            <a:pPr algn="ctr"/>
            <a:r>
              <a:rPr lang="en-US" sz="2400" dirty="0"/>
              <a:t>Sample</a:t>
            </a:r>
          </a:p>
        </p:txBody>
      </p:sp>
      <p:pic>
        <p:nvPicPr>
          <p:cNvPr id="7172" name="Picture 4" descr="I Am A Person Committed to Equity | National Museum of African American  History and Culture">
            <a:extLst>
              <a:ext uri="{FF2B5EF4-FFF2-40B4-BE49-F238E27FC236}">
                <a16:creationId xmlns:a16="http://schemas.microsoft.com/office/drawing/2014/main" id="{EB3EC48E-5A47-20F3-13B1-4E5015FEA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1963155"/>
            <a:ext cx="2600721" cy="14650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027DAD3-A8A8-A7FA-BD94-6B6B602B47B7}"/>
              </a:ext>
            </a:extLst>
          </p:cNvPr>
          <p:cNvCxnSpPr>
            <a:cxnSpLocks/>
          </p:cNvCxnSpPr>
          <p:nvPr/>
        </p:nvCxnSpPr>
        <p:spPr>
          <a:xfrm>
            <a:off x="4837253" y="5629392"/>
            <a:ext cx="2770047"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03C626-B494-62A9-ED43-D3DF76107465}"/>
              </a:ext>
            </a:extLst>
          </p:cNvPr>
          <p:cNvCxnSpPr>
            <a:cxnSpLocks/>
          </p:cNvCxnSpPr>
          <p:nvPr/>
        </p:nvCxnSpPr>
        <p:spPr>
          <a:xfrm>
            <a:off x="2899459" y="3835400"/>
            <a:ext cx="0" cy="1206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DE3D76-D13E-0590-7677-45D5F5ED59A4}"/>
              </a:ext>
            </a:extLst>
          </p:cNvPr>
          <p:cNvSpPr txBox="1"/>
          <p:nvPr/>
        </p:nvSpPr>
        <p:spPr>
          <a:xfrm>
            <a:off x="1254639" y="51843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Distribution described by parameters (e.g., </a:t>
            </a:r>
            <a:r>
              <a:rPr lang="el-GR" sz="2400" dirty="0">
                <a:solidFill>
                  <a:srgbClr val="4C4C4C"/>
                </a:solidFill>
                <a:effectLst/>
              </a:rPr>
              <a:t>μ</a:t>
            </a:r>
            <a:r>
              <a:rPr lang="en-GB" sz="2400" dirty="0">
                <a:solidFill>
                  <a:srgbClr val="4C4C4C"/>
                </a:solidFill>
                <a:effectLst/>
              </a:rPr>
              <a:t>, </a:t>
            </a:r>
            <a:r>
              <a:rPr lang="el-GR" sz="2400" dirty="0">
                <a:solidFill>
                  <a:srgbClr val="4C4C4C"/>
                </a:solidFill>
                <a:effectLst/>
              </a:rPr>
              <a:t>σ</a:t>
            </a:r>
            <a:r>
              <a:rPr lang="en-GB" sz="2400" dirty="0">
                <a:solidFill>
                  <a:srgbClr val="4C4C4C"/>
                </a:solidFill>
                <a:effectLst/>
              </a:rPr>
              <a:t>, </a:t>
            </a:r>
            <a:r>
              <a:rPr lang="el-GR" sz="2400" dirty="0">
                <a:solidFill>
                  <a:srgbClr val="4C4C4C"/>
                </a:solidFill>
                <a:effectLst/>
              </a:rPr>
              <a:t>π</a:t>
            </a:r>
            <a:r>
              <a:rPr lang="en-GB" sz="2400" dirty="0">
                <a:solidFill>
                  <a:srgbClr val="4C4C4C"/>
                </a:solidFill>
                <a:effectLst/>
              </a:rPr>
              <a:t>)</a:t>
            </a:r>
            <a:endParaRPr lang="el-GR" sz="2400" dirty="0">
              <a:effectLst/>
            </a:endParaRPr>
          </a:p>
        </p:txBody>
      </p:sp>
      <p:cxnSp>
        <p:nvCxnSpPr>
          <p:cNvPr id="21" name="Straight Arrow Connector 20">
            <a:extLst>
              <a:ext uri="{FF2B5EF4-FFF2-40B4-BE49-F238E27FC236}">
                <a16:creationId xmlns:a16="http://schemas.microsoft.com/office/drawing/2014/main" id="{D6B82C23-3E5C-1BC3-CB48-95F6AF342D2A}"/>
              </a:ext>
            </a:extLst>
          </p:cNvPr>
          <p:cNvCxnSpPr>
            <a:cxnSpLocks/>
          </p:cNvCxnSpPr>
          <p:nvPr/>
        </p:nvCxnSpPr>
        <p:spPr>
          <a:xfrm flipH="1">
            <a:off x="9441060" y="3517900"/>
            <a:ext cx="1" cy="520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15DF87-875E-830C-85C7-139B29548234}"/>
              </a:ext>
            </a:extLst>
          </p:cNvPr>
          <p:cNvSpPr txBox="1"/>
          <p:nvPr/>
        </p:nvSpPr>
        <p:spPr>
          <a:xfrm>
            <a:off x="7718939" y="4130233"/>
            <a:ext cx="3477311" cy="461665"/>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Data (</a:t>
            </a:r>
            <a:r>
              <a:rPr lang="en-GB" sz="2400" dirty="0"/>
              <a:t>x</a:t>
            </a:r>
            <a:r>
              <a:rPr lang="en-GB" sz="2400" baseline="-25000" dirty="0"/>
              <a:t>1</a:t>
            </a:r>
            <a:r>
              <a:rPr lang="en-GB" sz="2400" dirty="0"/>
              <a:t>, x</a:t>
            </a:r>
            <a:r>
              <a:rPr lang="en-GB" sz="2400" baseline="-25000" dirty="0"/>
              <a:t>2</a:t>
            </a:r>
            <a:r>
              <a:rPr lang="en-GB" sz="2400" dirty="0"/>
              <a:t>,…, </a:t>
            </a:r>
            <a:r>
              <a:rPr lang="en-GB" sz="2400" dirty="0" err="1"/>
              <a:t>x</a:t>
            </a:r>
            <a:r>
              <a:rPr lang="en-GB" sz="2400" baseline="-25000" dirty="0" err="1"/>
              <a:t>n</a:t>
            </a:r>
            <a:r>
              <a:rPr lang="en-GB" sz="2400" dirty="0">
                <a:solidFill>
                  <a:srgbClr val="4C4C4C"/>
                </a:solidFill>
                <a:effectLst/>
              </a:rPr>
              <a:t>)</a:t>
            </a:r>
            <a:endParaRPr lang="el-GR" sz="2400" dirty="0">
              <a:effectLst/>
            </a:endParaRPr>
          </a:p>
        </p:txBody>
      </p:sp>
      <p:sp>
        <p:nvSpPr>
          <p:cNvPr id="26" name="TextBox 25">
            <a:extLst>
              <a:ext uri="{FF2B5EF4-FFF2-40B4-BE49-F238E27FC236}">
                <a16:creationId xmlns:a16="http://schemas.microsoft.com/office/drawing/2014/main" id="{815B316E-3511-A257-EFC1-13276F9710DF}"/>
              </a:ext>
            </a:extLst>
          </p:cNvPr>
          <p:cNvSpPr txBox="1"/>
          <p:nvPr/>
        </p:nvSpPr>
        <p:spPr>
          <a:xfrm>
            <a:off x="7744339" y="51970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Inferential statistics (e.g., sample </a:t>
            </a:r>
            <a:r>
              <a:rPr lang="en-GB" sz="2400" dirty="0"/>
              <a:t>mean, std, p</a:t>
            </a:r>
            <a:r>
              <a:rPr lang="en-GB" sz="2400" dirty="0">
                <a:solidFill>
                  <a:srgbClr val="4C4C4C"/>
                </a:solidFill>
                <a:effectLst/>
              </a:rPr>
              <a:t>)</a:t>
            </a:r>
            <a:endParaRPr lang="el-GR" sz="2400" dirty="0">
              <a:effectLst/>
            </a:endParaRPr>
          </a:p>
        </p:txBody>
      </p:sp>
      <p:cxnSp>
        <p:nvCxnSpPr>
          <p:cNvPr id="27" name="Straight Arrow Connector 26">
            <a:extLst>
              <a:ext uri="{FF2B5EF4-FFF2-40B4-BE49-F238E27FC236}">
                <a16:creationId xmlns:a16="http://schemas.microsoft.com/office/drawing/2014/main" id="{28D87F35-CB9B-EECB-48C2-1E1FE9FC0808}"/>
              </a:ext>
            </a:extLst>
          </p:cNvPr>
          <p:cNvCxnSpPr>
            <a:cxnSpLocks/>
          </p:cNvCxnSpPr>
          <p:nvPr/>
        </p:nvCxnSpPr>
        <p:spPr>
          <a:xfrm>
            <a:off x="9441060" y="4711700"/>
            <a:ext cx="0" cy="43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7191642F-1218-3698-FEA2-CBF1DB11A2C1}"/>
              </a:ext>
            </a:extLst>
          </p:cNvPr>
          <p:cNvCxnSpPr>
            <a:cxnSpLocks/>
          </p:cNvCxnSpPr>
          <p:nvPr/>
        </p:nvCxnSpPr>
        <p:spPr>
          <a:xfrm>
            <a:off x="5133323" y="2718115"/>
            <a:ext cx="2795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57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7D885C-D02D-4291-DE7D-2B0EAA8D03DC}"/>
              </a:ext>
            </a:extLst>
          </p:cNvPr>
          <p:cNvSpPr txBox="1"/>
          <p:nvPr/>
        </p:nvSpPr>
        <p:spPr>
          <a:xfrm>
            <a:off x="0" y="6489884"/>
            <a:ext cx="11001375" cy="369332"/>
          </a:xfrm>
          <a:prstGeom prst="rect">
            <a:avLst/>
          </a:prstGeom>
          <a:noFill/>
        </p:spPr>
        <p:txBody>
          <a:bodyPr wrap="square" rtlCol="0">
            <a:spAutoFit/>
          </a:bodyPr>
          <a:lstStyle/>
          <a:p>
            <a:r>
              <a:rPr lang="en-US" dirty="0"/>
              <a:t>D.J. </a:t>
            </a:r>
            <a:r>
              <a:rPr lang="en-US" dirty="0" err="1"/>
              <a:t>Spiegehalter</a:t>
            </a:r>
            <a:r>
              <a:rPr lang="en-US" dirty="0"/>
              <a:t> et al., Bayesian Approaches to Randomized Trials, </a:t>
            </a:r>
            <a:r>
              <a:rPr lang="en-US" i="1" dirty="0"/>
              <a:t>J.R. Statist. Soc. </a:t>
            </a:r>
            <a:r>
              <a:rPr lang="en-US" dirty="0"/>
              <a:t>A (1994) 157, </a:t>
            </a:r>
            <a:r>
              <a:rPr lang="en-US" i="1" dirty="0"/>
              <a:t>Part 3</a:t>
            </a:r>
            <a:r>
              <a:rPr lang="en-US" dirty="0"/>
              <a:t>, </a:t>
            </a:r>
            <a:r>
              <a:rPr lang="en-US" i="1" dirty="0"/>
              <a:t>pp.</a:t>
            </a:r>
            <a:r>
              <a:rPr lang="en-US" dirty="0"/>
              <a:t> 357-416</a:t>
            </a:r>
          </a:p>
        </p:txBody>
      </p:sp>
      <p:sp>
        <p:nvSpPr>
          <p:cNvPr id="7" name="Title 1">
            <a:extLst>
              <a:ext uri="{FF2B5EF4-FFF2-40B4-BE49-F238E27FC236}">
                <a16:creationId xmlns:a16="http://schemas.microsoft.com/office/drawing/2014/main" id="{7CB2FA84-24C1-5B6C-8759-4983096BD96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pic>
        <p:nvPicPr>
          <p:cNvPr id="1026" name="Picture 2" descr="Confluence Mobile - ModelAssist - Risk modeling library">
            <a:extLst>
              <a:ext uri="{FF2B5EF4-FFF2-40B4-BE49-F238E27FC236}">
                <a16:creationId xmlns:a16="http://schemas.microsoft.com/office/drawing/2014/main" id="{66D000FF-B494-71B2-EAAD-049D0E75E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 y="1774473"/>
            <a:ext cx="7210242" cy="3652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21DD96-9D90-A5D5-CF20-27C70314BFC2}"/>
              </a:ext>
            </a:extLst>
          </p:cNvPr>
          <p:cNvSpPr txBox="1"/>
          <p:nvPr/>
        </p:nvSpPr>
        <p:spPr>
          <a:xfrm>
            <a:off x="7195933" y="1451307"/>
            <a:ext cx="4929802" cy="707886"/>
          </a:xfrm>
          <a:prstGeom prst="rect">
            <a:avLst/>
          </a:prstGeom>
          <a:noFill/>
          <a:ln>
            <a:solidFill>
              <a:schemeClr val="tx1"/>
            </a:solidFill>
          </a:ln>
        </p:spPr>
        <p:txBody>
          <a:bodyPr wrap="square" rtlCol="0">
            <a:spAutoFit/>
          </a:bodyPr>
          <a:lstStyle/>
          <a:p>
            <a:r>
              <a:rPr lang="en-US" sz="2000" dirty="0"/>
              <a:t>Initial beliefs concerning a parameter 𝜭 of interest are expressed as </a:t>
            </a:r>
            <a:r>
              <a:rPr lang="en-US" sz="2000" b="1" dirty="0"/>
              <a:t>a prior distribution</a:t>
            </a:r>
          </a:p>
        </p:txBody>
      </p:sp>
      <p:sp>
        <p:nvSpPr>
          <p:cNvPr id="9" name="TextBox 8">
            <a:extLst>
              <a:ext uri="{FF2B5EF4-FFF2-40B4-BE49-F238E27FC236}">
                <a16:creationId xmlns:a16="http://schemas.microsoft.com/office/drawing/2014/main" id="{B79BB807-B61B-3E06-FB04-CCC543911A53}"/>
              </a:ext>
            </a:extLst>
          </p:cNvPr>
          <p:cNvSpPr txBox="1"/>
          <p:nvPr/>
        </p:nvSpPr>
        <p:spPr>
          <a:xfrm>
            <a:off x="7213363" y="2703637"/>
            <a:ext cx="4929802" cy="707886"/>
          </a:xfrm>
          <a:prstGeom prst="rect">
            <a:avLst/>
          </a:prstGeom>
          <a:noFill/>
          <a:ln>
            <a:solidFill>
              <a:schemeClr val="tx1"/>
            </a:solidFill>
          </a:ln>
        </p:spPr>
        <p:txBody>
          <a:bodyPr wrap="square" rtlCol="0">
            <a:spAutoFit/>
          </a:bodyPr>
          <a:lstStyle/>
          <a:p>
            <a:r>
              <a:rPr lang="en-US" sz="2000" dirty="0"/>
              <a:t>Evidence from further data is summarized by a </a:t>
            </a:r>
            <a:r>
              <a:rPr lang="en-US" sz="2000" b="1" dirty="0"/>
              <a:t>likelihood function</a:t>
            </a:r>
            <a:r>
              <a:rPr lang="en-US" sz="2000" dirty="0"/>
              <a:t> for the parameter 𝜭</a:t>
            </a:r>
            <a:endParaRPr lang="en-US" sz="2000" b="1" dirty="0">
              <a:solidFill>
                <a:schemeClr val="accent1"/>
              </a:solidFill>
            </a:endParaRPr>
          </a:p>
        </p:txBody>
      </p:sp>
      <p:sp>
        <p:nvSpPr>
          <p:cNvPr id="10" name="TextBox 9">
            <a:extLst>
              <a:ext uri="{FF2B5EF4-FFF2-40B4-BE49-F238E27FC236}">
                <a16:creationId xmlns:a16="http://schemas.microsoft.com/office/drawing/2014/main" id="{DE576371-9711-8DE2-4A6E-468851B792A4}"/>
              </a:ext>
            </a:extLst>
          </p:cNvPr>
          <p:cNvSpPr txBox="1"/>
          <p:nvPr/>
        </p:nvSpPr>
        <p:spPr>
          <a:xfrm>
            <a:off x="7219989" y="3979208"/>
            <a:ext cx="4929805" cy="1938992"/>
          </a:xfrm>
          <a:prstGeom prst="rect">
            <a:avLst/>
          </a:prstGeom>
          <a:noFill/>
          <a:ln>
            <a:solidFill>
              <a:schemeClr val="tx1"/>
            </a:solidFill>
          </a:ln>
        </p:spPr>
        <p:txBody>
          <a:bodyPr wrap="square" rtlCol="0">
            <a:spAutoFit/>
          </a:bodyPr>
          <a:lstStyle/>
          <a:p>
            <a:r>
              <a:rPr lang="en-US" sz="2000" dirty="0"/>
              <a:t>Using Bayes theorem (i.e. normalized product of the prior and the likelihood) initial beliefs are updated to form the </a:t>
            </a:r>
            <a:r>
              <a:rPr lang="en-US" sz="2000" b="1" dirty="0"/>
              <a:t>posterior distribution</a:t>
            </a:r>
            <a:r>
              <a:rPr lang="en-US" sz="2000" dirty="0"/>
              <a:t>, on the basis of which conclusions on the parameter 𝜭 should be drawn</a:t>
            </a:r>
            <a:endParaRPr lang="en-US" sz="2000" b="1" dirty="0"/>
          </a:p>
        </p:txBody>
      </p:sp>
      <p:sp>
        <p:nvSpPr>
          <p:cNvPr id="11" name="TextBox 10">
            <a:extLst>
              <a:ext uri="{FF2B5EF4-FFF2-40B4-BE49-F238E27FC236}">
                <a16:creationId xmlns:a16="http://schemas.microsoft.com/office/drawing/2014/main" id="{0BF2B0F5-5A59-AF3A-4F84-5269E0D6815D}"/>
              </a:ext>
            </a:extLst>
          </p:cNvPr>
          <p:cNvSpPr txBox="1"/>
          <p:nvPr/>
        </p:nvSpPr>
        <p:spPr>
          <a:xfrm>
            <a:off x="1009920" y="1150923"/>
            <a:ext cx="5459894" cy="461665"/>
          </a:xfrm>
          <a:prstGeom prst="rect">
            <a:avLst/>
          </a:prstGeom>
          <a:noFill/>
        </p:spPr>
        <p:txBody>
          <a:bodyPr wrap="square" rtlCol="0">
            <a:spAutoFit/>
          </a:bodyPr>
          <a:lstStyle/>
          <a:p>
            <a:pPr algn="ctr"/>
            <a:r>
              <a:rPr lang="en-US" sz="2400" dirty="0"/>
              <a:t>The basic paradigm of </a:t>
            </a:r>
            <a:r>
              <a:rPr lang="en-US" sz="2400" dirty="0" err="1"/>
              <a:t>bayesian</a:t>
            </a:r>
            <a:r>
              <a:rPr lang="en-US" sz="2400" dirty="0"/>
              <a:t> statistics</a:t>
            </a:r>
          </a:p>
        </p:txBody>
      </p:sp>
      <p:cxnSp>
        <p:nvCxnSpPr>
          <p:cNvPr id="3" name="Straight Arrow Connector 2">
            <a:extLst>
              <a:ext uri="{FF2B5EF4-FFF2-40B4-BE49-F238E27FC236}">
                <a16:creationId xmlns:a16="http://schemas.microsoft.com/office/drawing/2014/main" id="{7D30644C-DAD8-9177-8C87-7ED446950249}"/>
              </a:ext>
            </a:extLst>
          </p:cNvPr>
          <p:cNvCxnSpPr>
            <a:cxnSpLocks/>
            <a:stCxn id="8" idx="2"/>
            <a:endCxn id="9" idx="0"/>
          </p:cNvCxnSpPr>
          <p:nvPr/>
        </p:nvCxnSpPr>
        <p:spPr>
          <a:xfrm>
            <a:off x="9660834" y="2159193"/>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2C5477-E29F-ABEA-BB7B-5FBFD23AFECF}"/>
              </a:ext>
            </a:extLst>
          </p:cNvPr>
          <p:cNvCxnSpPr/>
          <p:nvPr/>
        </p:nvCxnSpPr>
        <p:spPr>
          <a:xfrm flipH="1">
            <a:off x="9672559" y="3408870"/>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DE2623-3F06-9819-C7B2-BC27221F207F}"/>
              </a:ext>
            </a:extLst>
          </p:cNvPr>
          <p:cNvPicPr>
            <a:picLocks noChangeAspect="1"/>
          </p:cNvPicPr>
          <p:nvPr/>
        </p:nvPicPr>
        <p:blipFill>
          <a:blip r:embed="rId3"/>
          <a:stretch>
            <a:fillRect/>
          </a:stretch>
        </p:blipFill>
        <p:spPr>
          <a:xfrm>
            <a:off x="2122424" y="834886"/>
            <a:ext cx="7458110" cy="5678334"/>
          </a:xfrm>
          <a:prstGeom prst="rect">
            <a:avLst/>
          </a:prstGeom>
        </p:spPr>
      </p:pic>
      <p:sp>
        <p:nvSpPr>
          <p:cNvPr id="7" name="Title 1">
            <a:extLst>
              <a:ext uri="{FF2B5EF4-FFF2-40B4-BE49-F238E27FC236}">
                <a16:creationId xmlns:a16="http://schemas.microsoft.com/office/drawing/2014/main" id="{119C5181-735F-5716-5E63-5C6E62CD8610}"/>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A practical example of </a:t>
            </a:r>
            <a:r>
              <a:rPr lang="en-US" sz="5000" b="1" dirty="0" err="1"/>
              <a:t>bayesian</a:t>
            </a:r>
            <a:r>
              <a:rPr lang="en-US" sz="5000" b="1" dirty="0"/>
              <a:t> inference</a:t>
            </a:r>
          </a:p>
        </p:txBody>
      </p:sp>
      <p:sp>
        <p:nvSpPr>
          <p:cNvPr id="9" name="TextBox 8">
            <a:extLst>
              <a:ext uri="{FF2B5EF4-FFF2-40B4-BE49-F238E27FC236}">
                <a16:creationId xmlns:a16="http://schemas.microsoft.com/office/drawing/2014/main" id="{E0DF0A42-CD84-BA05-7847-89E37EA534B4}"/>
              </a:ext>
            </a:extLst>
          </p:cNvPr>
          <p:cNvSpPr txBox="1"/>
          <p:nvPr/>
        </p:nvSpPr>
        <p:spPr>
          <a:xfrm>
            <a:off x="9939" y="6502180"/>
            <a:ext cx="10962861" cy="369332"/>
          </a:xfrm>
          <a:prstGeom prst="rect">
            <a:avLst/>
          </a:prstGeom>
          <a:noFill/>
        </p:spPr>
        <p:txBody>
          <a:bodyPr wrap="square">
            <a:spAutoFit/>
          </a:bodyPr>
          <a:lstStyle/>
          <a:p>
            <a:r>
              <a:rPr lang="en-GB" b="0" i="0" u="none" strike="noStrike" dirty="0">
                <a:solidFill>
                  <a:srgbClr val="212121"/>
                </a:solidFill>
                <a:effectLst/>
              </a:rPr>
              <a:t>Berry DA. Bayesian clinical trials. Nat Rev Drug </a:t>
            </a:r>
            <a:r>
              <a:rPr lang="en-GB" b="0" i="0" u="none" strike="noStrike" dirty="0" err="1">
                <a:solidFill>
                  <a:srgbClr val="212121"/>
                </a:solidFill>
                <a:effectLst/>
              </a:rPr>
              <a:t>Discov</a:t>
            </a:r>
            <a:r>
              <a:rPr lang="en-GB" b="0" i="0" u="none" strike="noStrike" dirty="0">
                <a:solidFill>
                  <a:srgbClr val="212121"/>
                </a:solidFill>
                <a:effectLst/>
              </a:rPr>
              <a:t>. 2006 Jan;5(1):27-36. </a:t>
            </a:r>
            <a:r>
              <a:rPr lang="en-GB" b="0" i="0" u="none" strike="noStrike" dirty="0" err="1">
                <a:solidFill>
                  <a:srgbClr val="212121"/>
                </a:solidFill>
                <a:effectLst/>
              </a:rPr>
              <a:t>doi</a:t>
            </a:r>
            <a:r>
              <a:rPr lang="en-GB" b="0" i="0" u="none" strike="noStrike" dirty="0">
                <a:solidFill>
                  <a:srgbClr val="212121"/>
                </a:solidFill>
                <a:effectLst/>
              </a:rPr>
              <a:t>: 10.1038/nrd1927. PMID: 16485344</a:t>
            </a:r>
            <a:endParaRPr lang="en-US" dirty="0"/>
          </a:p>
        </p:txBody>
      </p:sp>
    </p:spTree>
    <p:extLst>
      <p:ext uri="{BB962C8B-B14F-4D97-AF65-F5344CB8AC3E}">
        <p14:creationId xmlns:p14="http://schemas.microsoft.com/office/powerpoint/2010/main" val="263582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6010" y="9270"/>
            <a:ext cx="2499684" cy="861774"/>
          </a:xfrm>
          <a:prstGeom prst="rect">
            <a:avLst/>
          </a:prstGeom>
          <a:noFill/>
        </p:spPr>
        <p:txBody>
          <a:bodyPr wrap="square">
            <a:spAutoFit/>
          </a:bodyPr>
          <a:lstStyle/>
          <a:p>
            <a:r>
              <a:rPr lang="en-GB" sz="5000" b="1" dirty="0">
                <a:latin typeface="+mj-lt"/>
                <a:ea typeface="+mj-ea"/>
                <a:cs typeface="+mj-cs"/>
              </a:rPr>
              <a:t>Timeline</a:t>
            </a:r>
          </a:p>
        </p:txBody>
      </p:sp>
      <p:sp>
        <p:nvSpPr>
          <p:cNvPr id="2" name="Rounded Rectangle 1">
            <a:extLst>
              <a:ext uri="{FF2B5EF4-FFF2-40B4-BE49-F238E27FC236}">
                <a16:creationId xmlns:a16="http://schemas.microsoft.com/office/drawing/2014/main" id="{BCCD07C0-8F00-9227-A191-23CC5B37DACF}"/>
              </a:ext>
            </a:extLst>
          </p:cNvPr>
          <p:cNvSpPr/>
          <p:nvPr/>
        </p:nvSpPr>
        <p:spPr>
          <a:xfrm>
            <a:off x="423362" y="1738585"/>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056823A-63FE-73B2-83CA-F602F83DAB38}"/>
              </a:ext>
            </a:extLst>
          </p:cNvPr>
          <p:cNvSpPr txBox="1"/>
          <p:nvPr/>
        </p:nvSpPr>
        <p:spPr>
          <a:xfrm>
            <a:off x="876789" y="1605456"/>
            <a:ext cx="8962949" cy="523220"/>
          </a:xfrm>
          <a:prstGeom prst="rect">
            <a:avLst/>
          </a:prstGeom>
          <a:noFill/>
        </p:spPr>
        <p:txBody>
          <a:bodyPr wrap="square" rtlCol="0">
            <a:spAutoFit/>
          </a:bodyPr>
          <a:lstStyle/>
          <a:p>
            <a:r>
              <a:rPr lang="en-US" sz="2800" dirty="0"/>
              <a:t>Data types, data analysis and descriptive statistics</a:t>
            </a:r>
          </a:p>
        </p:txBody>
      </p:sp>
      <p:sp>
        <p:nvSpPr>
          <p:cNvPr id="5" name="TextBox 4">
            <a:extLst>
              <a:ext uri="{FF2B5EF4-FFF2-40B4-BE49-F238E27FC236}">
                <a16:creationId xmlns:a16="http://schemas.microsoft.com/office/drawing/2014/main" id="{627C381B-4F17-A846-DDF9-A62DE881A6C3}"/>
              </a:ext>
            </a:extLst>
          </p:cNvPr>
          <p:cNvSpPr txBox="1"/>
          <p:nvPr/>
        </p:nvSpPr>
        <p:spPr>
          <a:xfrm>
            <a:off x="884808" y="2213224"/>
            <a:ext cx="8344907" cy="523220"/>
          </a:xfrm>
          <a:prstGeom prst="rect">
            <a:avLst/>
          </a:prstGeom>
          <a:noFill/>
        </p:spPr>
        <p:txBody>
          <a:bodyPr wrap="square" rtlCol="0">
            <a:spAutoFit/>
          </a:bodyPr>
          <a:lstStyle/>
          <a:p>
            <a:r>
              <a:rPr lang="en-US" sz="2800" dirty="0"/>
              <a:t>Central limit theorem (CLT)</a:t>
            </a:r>
          </a:p>
        </p:txBody>
      </p:sp>
      <p:cxnSp>
        <p:nvCxnSpPr>
          <p:cNvPr id="7" name="Straight Arrow Connector 6">
            <a:extLst>
              <a:ext uri="{FF2B5EF4-FFF2-40B4-BE49-F238E27FC236}">
                <a16:creationId xmlns:a16="http://schemas.microsoft.com/office/drawing/2014/main" id="{3481D2BC-8DF8-BD69-38B4-74274949175D}"/>
              </a:ext>
            </a:extLst>
          </p:cNvPr>
          <p:cNvCxnSpPr>
            <a:cxnSpLocks/>
          </p:cNvCxnSpPr>
          <p:nvPr/>
        </p:nvCxnSpPr>
        <p:spPr>
          <a:xfrm>
            <a:off x="8258175" y="1881354"/>
            <a:ext cx="1852269"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2F8557-B448-1DC4-A791-D9CA41979DC9}"/>
              </a:ext>
            </a:extLst>
          </p:cNvPr>
          <p:cNvSpPr txBox="1"/>
          <p:nvPr/>
        </p:nvSpPr>
        <p:spPr>
          <a:xfrm>
            <a:off x="10144626" y="1615834"/>
            <a:ext cx="1935078" cy="523220"/>
          </a:xfrm>
          <a:prstGeom prst="rect">
            <a:avLst/>
          </a:prstGeom>
          <a:noFill/>
        </p:spPr>
        <p:txBody>
          <a:bodyPr wrap="square" rtlCol="0">
            <a:spAutoFit/>
          </a:bodyPr>
          <a:lstStyle/>
          <a:p>
            <a:r>
              <a:rPr lang="en-US" sz="2800" dirty="0"/>
              <a:t>Online quiz</a:t>
            </a:r>
          </a:p>
        </p:txBody>
      </p:sp>
      <p:cxnSp>
        <p:nvCxnSpPr>
          <p:cNvPr id="11" name="Straight Arrow Connector 10">
            <a:extLst>
              <a:ext uri="{FF2B5EF4-FFF2-40B4-BE49-F238E27FC236}">
                <a16:creationId xmlns:a16="http://schemas.microsoft.com/office/drawing/2014/main" id="{B7BC1879-55FF-DCE4-B708-E0C97F079683}"/>
              </a:ext>
            </a:extLst>
          </p:cNvPr>
          <p:cNvCxnSpPr>
            <a:cxnSpLocks/>
          </p:cNvCxnSpPr>
          <p:nvPr/>
        </p:nvCxnSpPr>
        <p:spPr>
          <a:xfrm>
            <a:off x="4957763" y="2500399"/>
            <a:ext cx="5144261"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0500F95-41C0-9751-8D05-AE868B55ADD1}"/>
              </a:ext>
            </a:extLst>
          </p:cNvPr>
          <p:cNvSpPr txBox="1"/>
          <p:nvPr/>
        </p:nvSpPr>
        <p:spPr>
          <a:xfrm>
            <a:off x="10164062" y="2213884"/>
            <a:ext cx="1906119" cy="523220"/>
          </a:xfrm>
          <a:prstGeom prst="rect">
            <a:avLst/>
          </a:prstGeom>
          <a:noFill/>
        </p:spPr>
        <p:txBody>
          <a:bodyPr wrap="square" rtlCol="0">
            <a:spAutoFit/>
          </a:bodyPr>
          <a:lstStyle/>
          <a:p>
            <a:r>
              <a:rPr lang="en-US" sz="2800" dirty="0"/>
              <a:t>Simulations</a:t>
            </a:r>
          </a:p>
        </p:txBody>
      </p:sp>
      <p:sp>
        <p:nvSpPr>
          <p:cNvPr id="17" name="TextBox 16">
            <a:extLst>
              <a:ext uri="{FF2B5EF4-FFF2-40B4-BE49-F238E27FC236}">
                <a16:creationId xmlns:a16="http://schemas.microsoft.com/office/drawing/2014/main" id="{5A040DDB-81C8-258F-E2A6-8687A50DA88A}"/>
              </a:ext>
            </a:extLst>
          </p:cNvPr>
          <p:cNvSpPr txBox="1"/>
          <p:nvPr/>
        </p:nvSpPr>
        <p:spPr>
          <a:xfrm>
            <a:off x="121816" y="979292"/>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Morning </a:t>
            </a:r>
            <a:r>
              <a:rPr lang="en-US" sz="3600">
                <a:solidFill>
                  <a:srgbClr val="7030A0"/>
                </a:solidFill>
              </a:rPr>
              <a:t>(9.30-12.00</a:t>
            </a:r>
            <a:r>
              <a:rPr lang="en-US" sz="3600" dirty="0">
                <a:solidFill>
                  <a:srgbClr val="7030A0"/>
                </a:solidFill>
              </a:rPr>
              <a:t>)</a:t>
            </a:r>
          </a:p>
        </p:txBody>
      </p:sp>
      <p:sp>
        <p:nvSpPr>
          <p:cNvPr id="18" name="TextBox 17">
            <a:extLst>
              <a:ext uri="{FF2B5EF4-FFF2-40B4-BE49-F238E27FC236}">
                <a16:creationId xmlns:a16="http://schemas.microsoft.com/office/drawing/2014/main" id="{3B8D2A96-A3FB-DD70-EA75-91FE62FE3171}"/>
              </a:ext>
            </a:extLst>
          </p:cNvPr>
          <p:cNvSpPr txBox="1"/>
          <p:nvPr/>
        </p:nvSpPr>
        <p:spPr>
          <a:xfrm>
            <a:off x="102760" y="475563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Afternoon (13.00-17.00)</a:t>
            </a:r>
          </a:p>
        </p:txBody>
      </p:sp>
      <p:sp>
        <p:nvSpPr>
          <p:cNvPr id="19" name="TextBox 18">
            <a:extLst>
              <a:ext uri="{FF2B5EF4-FFF2-40B4-BE49-F238E27FC236}">
                <a16:creationId xmlns:a16="http://schemas.microsoft.com/office/drawing/2014/main" id="{8A40BE9D-D125-CD6F-1E1E-5191274CE306}"/>
              </a:ext>
            </a:extLst>
          </p:cNvPr>
          <p:cNvSpPr txBox="1"/>
          <p:nvPr/>
        </p:nvSpPr>
        <p:spPr>
          <a:xfrm>
            <a:off x="97994" y="372020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Lunch</a:t>
            </a:r>
          </a:p>
        </p:txBody>
      </p:sp>
      <p:sp>
        <p:nvSpPr>
          <p:cNvPr id="21" name="TextBox 20">
            <a:extLst>
              <a:ext uri="{FF2B5EF4-FFF2-40B4-BE49-F238E27FC236}">
                <a16:creationId xmlns:a16="http://schemas.microsoft.com/office/drawing/2014/main" id="{0C805A2D-4D16-AA71-569E-3C3124912355}"/>
              </a:ext>
            </a:extLst>
          </p:cNvPr>
          <p:cNvSpPr txBox="1"/>
          <p:nvPr/>
        </p:nvSpPr>
        <p:spPr>
          <a:xfrm>
            <a:off x="843450" y="5386106"/>
            <a:ext cx="5728800" cy="523220"/>
          </a:xfrm>
          <a:prstGeom prst="rect">
            <a:avLst/>
          </a:prstGeom>
          <a:noFill/>
        </p:spPr>
        <p:txBody>
          <a:bodyPr wrap="square" rtlCol="0">
            <a:spAutoFit/>
          </a:bodyPr>
          <a:lstStyle/>
          <a:p>
            <a:r>
              <a:rPr lang="en-US" sz="2800" dirty="0"/>
              <a:t>Inferential statistics: one-sample tests</a:t>
            </a:r>
          </a:p>
        </p:txBody>
      </p:sp>
      <p:sp>
        <p:nvSpPr>
          <p:cNvPr id="23" name="TextBox 22">
            <a:extLst>
              <a:ext uri="{FF2B5EF4-FFF2-40B4-BE49-F238E27FC236}">
                <a16:creationId xmlns:a16="http://schemas.microsoft.com/office/drawing/2014/main" id="{D152109C-09A3-26C0-B7FB-EBAD7C8ED8EA}"/>
              </a:ext>
            </a:extLst>
          </p:cNvPr>
          <p:cNvSpPr txBox="1"/>
          <p:nvPr/>
        </p:nvSpPr>
        <p:spPr>
          <a:xfrm>
            <a:off x="852970" y="6009997"/>
            <a:ext cx="5728800" cy="523220"/>
          </a:xfrm>
          <a:prstGeom prst="rect">
            <a:avLst/>
          </a:prstGeom>
          <a:noFill/>
        </p:spPr>
        <p:txBody>
          <a:bodyPr wrap="square" rtlCol="0">
            <a:spAutoFit/>
          </a:bodyPr>
          <a:lstStyle/>
          <a:p>
            <a:r>
              <a:rPr lang="en-US" sz="2800" dirty="0"/>
              <a:t>Inferential statistics: two-sample tests</a:t>
            </a:r>
          </a:p>
        </p:txBody>
      </p:sp>
      <p:cxnSp>
        <p:nvCxnSpPr>
          <p:cNvPr id="24" name="Straight Arrow Connector 23">
            <a:extLst>
              <a:ext uri="{FF2B5EF4-FFF2-40B4-BE49-F238E27FC236}">
                <a16:creationId xmlns:a16="http://schemas.microsoft.com/office/drawing/2014/main" id="{9908C38A-3116-97D0-85D2-8F17BC09E7F4}"/>
              </a:ext>
            </a:extLst>
          </p:cNvPr>
          <p:cNvCxnSpPr>
            <a:cxnSpLocks/>
          </p:cNvCxnSpPr>
          <p:nvPr/>
        </p:nvCxnSpPr>
        <p:spPr>
          <a:xfrm>
            <a:off x="6511084" y="567628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E5504CD-BE51-916B-4807-DBA95F1B68C6}"/>
              </a:ext>
            </a:extLst>
          </p:cNvPr>
          <p:cNvSpPr txBox="1"/>
          <p:nvPr/>
        </p:nvSpPr>
        <p:spPr>
          <a:xfrm>
            <a:off x="10277972" y="5370724"/>
            <a:ext cx="1792210" cy="523220"/>
          </a:xfrm>
          <a:prstGeom prst="rect">
            <a:avLst/>
          </a:prstGeom>
          <a:noFill/>
        </p:spPr>
        <p:txBody>
          <a:bodyPr wrap="square" rtlCol="0">
            <a:spAutoFit/>
          </a:bodyPr>
          <a:lstStyle/>
          <a:p>
            <a:r>
              <a:rPr lang="en-US" sz="2800" dirty="0"/>
              <a:t>Exercises</a:t>
            </a:r>
          </a:p>
        </p:txBody>
      </p:sp>
      <p:cxnSp>
        <p:nvCxnSpPr>
          <p:cNvPr id="27" name="Straight Arrow Connector 26">
            <a:extLst>
              <a:ext uri="{FF2B5EF4-FFF2-40B4-BE49-F238E27FC236}">
                <a16:creationId xmlns:a16="http://schemas.microsoft.com/office/drawing/2014/main" id="{6FDB1504-E46D-CEB4-149B-601F13D443F9}"/>
              </a:ext>
            </a:extLst>
          </p:cNvPr>
          <p:cNvCxnSpPr>
            <a:cxnSpLocks/>
          </p:cNvCxnSpPr>
          <p:nvPr/>
        </p:nvCxnSpPr>
        <p:spPr>
          <a:xfrm>
            <a:off x="6534892" y="631446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61C7F9-1159-8069-997A-A457E1930CB2}"/>
              </a:ext>
            </a:extLst>
          </p:cNvPr>
          <p:cNvSpPr txBox="1"/>
          <p:nvPr/>
        </p:nvSpPr>
        <p:spPr>
          <a:xfrm>
            <a:off x="10287494" y="6023193"/>
            <a:ext cx="1792210" cy="523220"/>
          </a:xfrm>
          <a:prstGeom prst="rect">
            <a:avLst/>
          </a:prstGeom>
          <a:noFill/>
        </p:spPr>
        <p:txBody>
          <a:bodyPr wrap="square" rtlCol="0">
            <a:spAutoFit/>
          </a:bodyPr>
          <a:lstStyle/>
          <a:p>
            <a:r>
              <a:rPr lang="en-US" sz="2800" dirty="0"/>
              <a:t>Exercises</a:t>
            </a:r>
          </a:p>
        </p:txBody>
      </p:sp>
      <p:sp>
        <p:nvSpPr>
          <p:cNvPr id="30" name="TextBox 29">
            <a:extLst>
              <a:ext uri="{FF2B5EF4-FFF2-40B4-BE49-F238E27FC236}">
                <a16:creationId xmlns:a16="http://schemas.microsoft.com/office/drawing/2014/main" id="{3358CFBC-08F9-D566-F881-B473804B1777}"/>
              </a:ext>
            </a:extLst>
          </p:cNvPr>
          <p:cNvSpPr txBox="1"/>
          <p:nvPr/>
        </p:nvSpPr>
        <p:spPr>
          <a:xfrm>
            <a:off x="872267" y="2819877"/>
            <a:ext cx="5728800" cy="523220"/>
          </a:xfrm>
          <a:prstGeom prst="rect">
            <a:avLst/>
          </a:prstGeom>
          <a:noFill/>
        </p:spPr>
        <p:txBody>
          <a:bodyPr wrap="square" rtlCol="0">
            <a:spAutoFit/>
          </a:bodyPr>
          <a:lstStyle/>
          <a:p>
            <a:r>
              <a:rPr lang="en-US" sz="2800" dirty="0"/>
              <a:t>Inferential statistics: estimation</a:t>
            </a:r>
          </a:p>
        </p:txBody>
      </p:sp>
      <p:cxnSp>
        <p:nvCxnSpPr>
          <p:cNvPr id="31" name="Straight Arrow Connector 30">
            <a:extLst>
              <a:ext uri="{FF2B5EF4-FFF2-40B4-BE49-F238E27FC236}">
                <a16:creationId xmlns:a16="http://schemas.microsoft.com/office/drawing/2014/main" id="{288963F4-122C-1223-2242-3B5BEEF2A6DB}"/>
              </a:ext>
            </a:extLst>
          </p:cNvPr>
          <p:cNvCxnSpPr>
            <a:cxnSpLocks/>
          </p:cNvCxnSpPr>
          <p:nvPr/>
        </p:nvCxnSpPr>
        <p:spPr>
          <a:xfrm>
            <a:off x="5596173" y="3114568"/>
            <a:ext cx="453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03EDDD-9D34-3B80-617E-CA6F2EADF3AD}"/>
              </a:ext>
            </a:extLst>
          </p:cNvPr>
          <p:cNvSpPr txBox="1"/>
          <p:nvPr/>
        </p:nvSpPr>
        <p:spPr>
          <a:xfrm>
            <a:off x="10174441" y="2827807"/>
            <a:ext cx="1895740" cy="523220"/>
          </a:xfrm>
          <a:prstGeom prst="rect">
            <a:avLst/>
          </a:prstGeom>
          <a:noFill/>
        </p:spPr>
        <p:txBody>
          <a:bodyPr wrap="square" rtlCol="0">
            <a:spAutoFit/>
          </a:bodyPr>
          <a:lstStyle/>
          <a:p>
            <a:r>
              <a:rPr lang="en-US" sz="2800" dirty="0"/>
              <a:t>Simulations</a:t>
            </a:r>
          </a:p>
        </p:txBody>
      </p:sp>
      <p:sp>
        <p:nvSpPr>
          <p:cNvPr id="34" name="Rounded Rectangle 33">
            <a:extLst>
              <a:ext uri="{FF2B5EF4-FFF2-40B4-BE49-F238E27FC236}">
                <a16:creationId xmlns:a16="http://schemas.microsoft.com/office/drawing/2014/main" id="{038A9116-71A0-4B31-4E7F-C7731BACCD07}"/>
              </a:ext>
            </a:extLst>
          </p:cNvPr>
          <p:cNvSpPr/>
          <p:nvPr/>
        </p:nvSpPr>
        <p:spPr>
          <a:xfrm>
            <a:off x="418597" y="2329059"/>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EEDF081-AED0-D686-1E95-732A0195C2F4}"/>
              </a:ext>
            </a:extLst>
          </p:cNvPr>
          <p:cNvSpPr/>
          <p:nvPr/>
        </p:nvSpPr>
        <p:spPr>
          <a:xfrm>
            <a:off x="418595" y="5490654"/>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2A2C85F9-35EB-28FC-32DD-A5319939EF35}"/>
              </a:ext>
            </a:extLst>
          </p:cNvPr>
          <p:cNvSpPr/>
          <p:nvPr/>
        </p:nvSpPr>
        <p:spPr>
          <a:xfrm>
            <a:off x="413827" y="6128832"/>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75504D2B-F55B-B5D7-32D0-5BBF09AAC2E3}"/>
              </a:ext>
            </a:extLst>
          </p:cNvPr>
          <p:cNvSpPr/>
          <p:nvPr/>
        </p:nvSpPr>
        <p:spPr>
          <a:xfrm>
            <a:off x="413828" y="2919408"/>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213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DF0A42-CD84-BA05-7847-89E37EA534B4}"/>
              </a:ext>
            </a:extLst>
          </p:cNvPr>
          <p:cNvSpPr txBox="1"/>
          <p:nvPr/>
        </p:nvSpPr>
        <p:spPr>
          <a:xfrm>
            <a:off x="9939" y="6490998"/>
            <a:ext cx="10962861" cy="369332"/>
          </a:xfrm>
          <a:prstGeom prst="rect">
            <a:avLst/>
          </a:prstGeom>
          <a:noFill/>
        </p:spPr>
        <p:txBody>
          <a:bodyPr wrap="square">
            <a:spAutoFit/>
          </a:bodyPr>
          <a:lstStyle/>
          <a:p>
            <a:r>
              <a:rPr lang="en-GB" b="0" i="0" u="none" strike="noStrike" dirty="0">
                <a:solidFill>
                  <a:srgbClr val="212121"/>
                </a:solidFill>
                <a:effectLst/>
              </a:rPr>
              <a:t>Edwards A.W.F., Likelihood (Expanded Edition), 1992</a:t>
            </a:r>
            <a:endParaRPr lang="en-US" dirty="0"/>
          </a:p>
        </p:txBody>
      </p:sp>
      <p:sp>
        <p:nvSpPr>
          <p:cNvPr id="2" name="Title 1">
            <a:extLst>
              <a:ext uri="{FF2B5EF4-FFF2-40B4-BE49-F238E27FC236}">
                <a16:creationId xmlns:a16="http://schemas.microsoft.com/office/drawing/2014/main" id="{793949A6-681C-1501-5DA8-5DAA5D40FB9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sp>
        <p:nvSpPr>
          <p:cNvPr id="3" name="TextBox 2">
            <a:extLst>
              <a:ext uri="{FF2B5EF4-FFF2-40B4-BE49-F238E27FC236}">
                <a16:creationId xmlns:a16="http://schemas.microsoft.com/office/drawing/2014/main" id="{9B916EAB-DE57-7EFF-10BF-31076C3475E3}"/>
              </a:ext>
            </a:extLst>
          </p:cNvPr>
          <p:cNvSpPr txBox="1"/>
          <p:nvPr/>
        </p:nvSpPr>
        <p:spPr>
          <a:xfrm>
            <a:off x="108270" y="1010647"/>
            <a:ext cx="11947373" cy="2308324"/>
          </a:xfrm>
          <a:prstGeom prst="rect">
            <a:avLst/>
          </a:prstGeom>
          <a:noFill/>
        </p:spPr>
        <p:txBody>
          <a:bodyPr wrap="square" rtlCol="0">
            <a:spAutoFit/>
          </a:bodyPr>
          <a:lstStyle/>
          <a:p>
            <a:r>
              <a:rPr lang="en-US" sz="3600" dirty="0"/>
              <a:t>The recourse to the prior distribution on the parameters of a model is questionable. There is in fact a major step from the notion of an </a:t>
            </a:r>
            <a:r>
              <a:rPr lang="en-US" sz="3600" i="1" dirty="0"/>
              <a:t>unknown</a:t>
            </a:r>
            <a:r>
              <a:rPr lang="en-US" sz="3600" dirty="0"/>
              <a:t> parameter to the notion of a </a:t>
            </a:r>
            <a:r>
              <a:rPr lang="en-US" sz="3600" i="1" dirty="0"/>
              <a:t>random</a:t>
            </a:r>
            <a:r>
              <a:rPr lang="en-US" sz="3600" dirty="0"/>
              <a:t> parameter.</a:t>
            </a:r>
            <a:endParaRPr lang="en-US" sz="2800" dirty="0"/>
          </a:p>
        </p:txBody>
      </p:sp>
    </p:spTree>
    <p:extLst>
      <p:ext uri="{BB962C8B-B14F-4D97-AF65-F5344CB8AC3E}">
        <p14:creationId xmlns:p14="http://schemas.microsoft.com/office/powerpoint/2010/main" val="3241330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4">
              <a:lumMod val="20000"/>
              <a:lumOff val="80000"/>
            </a:schemeClr>
          </a:solidFill>
        </p:spPr>
        <p:txBody>
          <a:bodyPr wrap="square" rtlCol="0">
            <a:spAutoFit/>
          </a:bodyPr>
          <a:lstStyle/>
          <a:p>
            <a:pPr algn="r"/>
            <a:r>
              <a:rPr lang="en-US" sz="2400" b="1" dirty="0"/>
              <a:t>Nominal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27432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err="1">
                          <a:solidFill>
                            <a:sysClr val="windowText" lastClr="000000"/>
                          </a:solidFill>
                        </a:rPr>
                        <a:t>Histotype</a:t>
                      </a:r>
                      <a:endParaRPr lang="en-US" sz="24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Serous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41.7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Undifferentiated</a:t>
                      </a:r>
                    </a:p>
                  </a:txBody>
                  <a:tcPr>
                    <a:lnL w="12700" cap="flat" cmpd="sng" algn="ctr">
                      <a:solidFill>
                        <a:schemeClr val="tx1"/>
                      </a:solidFill>
                      <a:prstDash val="solid"/>
                      <a:round/>
                      <a:headEnd type="none" w="med" len="med"/>
                      <a:tailEnd type="none" w="med" len="med"/>
                    </a:lnL>
                    <a:noFill/>
                  </a:tcPr>
                </a:tc>
                <a:tc>
                  <a:txBody>
                    <a:bodyPr/>
                    <a:lstStyle/>
                    <a:p>
                      <a:r>
                        <a:rPr lang="en-US" sz="2400" dirty="0"/>
                        <a:t>22</a:t>
                      </a:r>
                    </a:p>
                  </a:txBody>
                  <a:tcPr>
                    <a:noFill/>
                  </a:tcPr>
                </a:tc>
                <a:tc>
                  <a:txBody>
                    <a:bodyPr/>
                    <a:lstStyle/>
                    <a:p>
                      <a:r>
                        <a:rPr lang="en-US" sz="2400" dirty="0"/>
                        <a:t>19.1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Endometrioid</a:t>
                      </a:r>
                    </a:p>
                  </a:txBody>
                  <a:tcPr>
                    <a:lnL w="12700" cap="flat" cmpd="sng" algn="ctr">
                      <a:solidFill>
                        <a:schemeClr val="tx1"/>
                      </a:solidFill>
                      <a:prstDash val="solid"/>
                      <a:round/>
                      <a:headEnd type="none" w="med" len="med"/>
                      <a:tailEnd type="none" w="med" len="med"/>
                    </a:lnL>
                    <a:noFill/>
                  </a:tcPr>
                </a:tc>
                <a:tc>
                  <a:txBody>
                    <a:bodyPr/>
                    <a:lstStyle/>
                    <a:p>
                      <a:r>
                        <a:rPr lang="en-US" sz="2400" dirty="0"/>
                        <a:t>21</a:t>
                      </a:r>
                    </a:p>
                  </a:txBody>
                  <a:tcPr>
                    <a:noFill/>
                  </a:tcPr>
                </a:tc>
                <a:tc>
                  <a:txBody>
                    <a:bodyPr/>
                    <a:lstStyle/>
                    <a:p>
                      <a:r>
                        <a:rPr lang="en-US" sz="2400" dirty="0"/>
                        <a:t>18.3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Mucinous</a:t>
                      </a:r>
                    </a:p>
                  </a:txBody>
                  <a:tcPr>
                    <a:lnL w="12700" cap="flat" cmpd="sng" algn="ctr">
                      <a:solidFill>
                        <a:schemeClr val="tx1"/>
                      </a:solidFill>
                      <a:prstDash val="solid"/>
                      <a:round/>
                      <a:headEnd type="none" w="med" len="med"/>
                      <a:tailEnd type="none" w="med" len="med"/>
                    </a:lnL>
                    <a:noFill/>
                  </a:tcPr>
                </a:tc>
                <a:tc>
                  <a:txBody>
                    <a:bodyPr/>
                    <a:lstStyle/>
                    <a:p>
                      <a:r>
                        <a:rPr lang="en-US" sz="2400" dirty="0"/>
                        <a:t>16</a:t>
                      </a:r>
                    </a:p>
                  </a:txBody>
                  <a:tcPr>
                    <a:noFill/>
                  </a:tcPr>
                </a:tc>
                <a:tc>
                  <a:txBody>
                    <a:bodyPr/>
                    <a:lstStyle/>
                    <a:p>
                      <a:r>
                        <a:rPr lang="en-US" sz="2400" dirty="0"/>
                        <a:t>13.9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Clear cell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8</a:t>
                      </a:r>
                    </a:p>
                  </a:txBody>
                  <a:tcPr>
                    <a:lnB w="12700" cap="flat" cmpd="sng" algn="ctr">
                      <a:solidFill>
                        <a:schemeClr val="tx1"/>
                      </a:solidFill>
                      <a:prstDash val="solid"/>
                      <a:round/>
                      <a:headEnd type="none" w="med" len="med"/>
                      <a:tailEnd type="none" w="med" len="med"/>
                    </a:lnB>
                    <a:noFill/>
                  </a:tcPr>
                </a:tc>
                <a:tc>
                  <a:txBody>
                    <a:bodyPr/>
                    <a:lstStyle/>
                    <a:p>
                      <a:r>
                        <a:rPr lang="en-US" sz="2400" dirty="0"/>
                        <a:t>7.0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368410"/>
                  </a:ext>
                </a:extLst>
              </a:tr>
            </a:tbl>
          </a:graphicData>
        </a:graphic>
      </p:graphicFrame>
      <p:pic>
        <p:nvPicPr>
          <p:cNvPr id="4" name="Picture 10" descr="Epithelial Ovarian Cancer: The Role of Cell Cycle Genes in the Different  Histotypes">
            <a:extLst>
              <a:ext uri="{FF2B5EF4-FFF2-40B4-BE49-F238E27FC236}">
                <a16:creationId xmlns:a16="http://schemas.microsoft.com/office/drawing/2014/main" id="{6D089983-8E09-AE78-B105-30F7059A6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674" y="4561788"/>
            <a:ext cx="4462976" cy="20371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61299"/>
            <a:ext cx="5363885" cy="1015663"/>
          </a:xfrm>
          <a:prstGeom prst="rect">
            <a:avLst/>
          </a:prstGeom>
          <a:noFill/>
        </p:spPr>
        <p:txBody>
          <a:bodyPr wrap="square">
            <a:spAutoFit/>
          </a:bodyPr>
          <a:lstStyle/>
          <a:p>
            <a:r>
              <a:rPr lang="en-GB" sz="2000" i="0" u="none" strike="noStrike" dirty="0">
                <a:solidFill>
                  <a:srgbClr val="4D5156"/>
                </a:solidFill>
                <a:effectLst/>
              </a:rPr>
              <a:t>Serous is the mode.</a:t>
            </a:r>
          </a:p>
          <a:p>
            <a:r>
              <a:rPr lang="en-GB" sz="2000" i="0" u="none" strike="noStrike" dirty="0">
                <a:solidFill>
                  <a:srgbClr val="4D5156"/>
                </a:solidFill>
                <a:effectLst/>
              </a:rPr>
              <a:t>The mode is </a:t>
            </a:r>
            <a:r>
              <a:rPr lang="en-GB" sz="2000" i="0" u="none" strike="noStrike" dirty="0">
                <a:solidFill>
                  <a:srgbClr val="5F6368"/>
                </a:solidFill>
                <a:effectLst/>
              </a:rPr>
              <a:t>the category that appears most often in a set of data values</a:t>
            </a:r>
            <a:endParaRPr lang="en-US" sz="2000" dirty="0"/>
          </a:p>
        </p:txBody>
      </p:sp>
      <p:sp>
        <p:nvSpPr>
          <p:cNvPr id="7" name="TextBox 6">
            <a:extLst>
              <a:ext uri="{FF2B5EF4-FFF2-40B4-BE49-F238E27FC236}">
                <a16:creationId xmlns:a16="http://schemas.microsoft.com/office/drawing/2014/main" id="{3E7DBC19-2BC3-D8AD-7B60-A68055C9318C}"/>
              </a:ext>
            </a:extLst>
          </p:cNvPr>
          <p:cNvSpPr txBox="1"/>
          <p:nvPr/>
        </p:nvSpPr>
        <p:spPr>
          <a:xfrm>
            <a:off x="8521700" y="4230556"/>
            <a:ext cx="1104900" cy="338554"/>
          </a:xfrm>
          <a:prstGeom prst="rect">
            <a:avLst/>
          </a:prstGeom>
          <a:noFill/>
        </p:spPr>
        <p:txBody>
          <a:bodyPr wrap="square" rtlCol="0">
            <a:spAutoFit/>
          </a:bodyPr>
          <a:lstStyle/>
          <a:p>
            <a:pPr algn="ctr"/>
            <a:r>
              <a:rPr lang="en-US" sz="1600" b="1" dirty="0"/>
              <a:t>Pie chart</a:t>
            </a:r>
          </a:p>
        </p:txBody>
      </p:sp>
    </p:spTree>
    <p:extLst>
      <p:ext uri="{BB962C8B-B14F-4D97-AF65-F5344CB8AC3E}">
        <p14:creationId xmlns:p14="http://schemas.microsoft.com/office/powerpoint/2010/main" val="322188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Ordinal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2688023796"/>
              </p:ext>
            </p:extLst>
          </p:nvPr>
        </p:nvGraphicFramePr>
        <p:xfrm>
          <a:off x="323516" y="1355515"/>
          <a:ext cx="4511718" cy="22860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Grading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G1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45.7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G2</a:t>
                      </a:r>
                    </a:p>
                  </a:txBody>
                  <a:tcPr>
                    <a:lnL w="12700" cap="flat" cmpd="sng" algn="ctr">
                      <a:solidFill>
                        <a:schemeClr val="tx1"/>
                      </a:solidFill>
                      <a:prstDash val="solid"/>
                      <a:round/>
                      <a:headEnd type="none" w="med" len="med"/>
                      <a:tailEnd type="none" w="med" len="med"/>
                    </a:lnL>
                    <a:noFill/>
                  </a:tcPr>
                </a:tc>
                <a:tc>
                  <a:txBody>
                    <a:bodyPr/>
                    <a:lstStyle/>
                    <a:p>
                      <a:r>
                        <a:rPr lang="en-US" sz="2400" dirty="0"/>
                        <a:t>18</a:t>
                      </a:r>
                    </a:p>
                  </a:txBody>
                  <a:tcPr>
                    <a:noFill/>
                  </a:tcPr>
                </a:tc>
                <a:tc>
                  <a:txBody>
                    <a:bodyPr/>
                    <a:lstStyle/>
                    <a:p>
                      <a:r>
                        <a:rPr lang="en-US" sz="2400" dirty="0"/>
                        <a:t>17.1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G3</a:t>
                      </a:r>
                    </a:p>
                  </a:txBody>
                  <a:tcPr>
                    <a:lnL w="12700" cap="flat" cmpd="sng" algn="ctr">
                      <a:solidFill>
                        <a:schemeClr val="tx1"/>
                      </a:solidFill>
                      <a:prstDash val="solid"/>
                      <a:round/>
                      <a:headEnd type="none" w="med" len="med"/>
                      <a:tailEnd type="none" w="med" len="med"/>
                    </a:lnL>
                    <a:noFill/>
                  </a:tcPr>
                </a:tc>
                <a:tc>
                  <a:txBody>
                    <a:bodyPr/>
                    <a:lstStyle/>
                    <a:p>
                      <a:r>
                        <a:rPr lang="en-US" sz="2400" dirty="0"/>
                        <a:t>23</a:t>
                      </a:r>
                    </a:p>
                  </a:txBody>
                  <a:tcPr>
                    <a:noFill/>
                  </a:tcPr>
                </a:tc>
                <a:tc>
                  <a:txBody>
                    <a:bodyPr/>
                    <a:lstStyle/>
                    <a:p>
                      <a:r>
                        <a:rPr lang="en-US" sz="2400" dirty="0"/>
                        <a:t>21.9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G4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16</a:t>
                      </a:r>
                    </a:p>
                  </a:txBody>
                  <a:tcPr>
                    <a:lnB w="12700" cap="flat" cmpd="sng" algn="ctr">
                      <a:solidFill>
                        <a:schemeClr val="tx1"/>
                      </a:solidFill>
                      <a:prstDash val="solid"/>
                      <a:round/>
                      <a:headEnd type="none" w="med" len="med"/>
                      <a:tailEnd type="none" w="med" len="med"/>
                    </a:lnB>
                    <a:noFill/>
                  </a:tcPr>
                </a:tc>
                <a:tc>
                  <a:txBody>
                    <a:bodyPr/>
                    <a:lstStyle/>
                    <a:p>
                      <a:r>
                        <a:rPr lang="en-US" sz="2400" dirty="0"/>
                        <a:t>15.2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35209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47169" y="1847442"/>
            <a:ext cx="5363885" cy="400110"/>
          </a:xfrm>
          <a:prstGeom prst="rect">
            <a:avLst/>
          </a:prstGeom>
          <a:noFill/>
        </p:spPr>
        <p:txBody>
          <a:bodyPr wrap="square">
            <a:spAutoFit/>
          </a:bodyPr>
          <a:lstStyle/>
          <a:p>
            <a:r>
              <a:rPr lang="en-GB" sz="2000" i="0" u="none" strike="noStrike" dirty="0">
                <a:solidFill>
                  <a:srgbClr val="4D5156"/>
                </a:solidFill>
                <a:effectLst/>
              </a:rPr>
              <a:t>G1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1015663"/>
          </a:xfrm>
          <a:prstGeom prst="rect">
            <a:avLst/>
          </a:prstGeom>
          <a:noFill/>
        </p:spPr>
        <p:txBody>
          <a:bodyPr wrap="square">
            <a:spAutoFit/>
          </a:bodyPr>
          <a:lstStyle/>
          <a:p>
            <a:r>
              <a:rPr lang="en-GB" sz="2000" dirty="0">
                <a:solidFill>
                  <a:srgbClr val="4D5156"/>
                </a:solidFill>
              </a:rPr>
              <a:t>G2 is the median.</a:t>
            </a:r>
          </a:p>
          <a:p>
            <a:r>
              <a:rPr lang="en-GB" sz="2000" dirty="0">
                <a:solidFill>
                  <a:srgbClr val="4D5156"/>
                </a:solidFill>
              </a:rPr>
              <a:t>The median is the category separating the higher half from the lower half of a data sample</a:t>
            </a:r>
            <a:endParaRPr lang="en-US" sz="2000" dirty="0">
              <a:solidFill>
                <a:srgbClr val="4D5156"/>
              </a:solidFill>
            </a:endParaRPr>
          </a:p>
        </p:txBody>
      </p:sp>
      <p:pic>
        <p:nvPicPr>
          <p:cNvPr id="17" name="Picture 16" descr="A bar chart with blue squares&#10;&#10;Description automatically generated">
            <a:extLst>
              <a:ext uri="{FF2B5EF4-FFF2-40B4-BE49-F238E27FC236}">
                <a16:creationId xmlns:a16="http://schemas.microsoft.com/office/drawing/2014/main" id="{3B6736A3-1BA1-D47C-8C0D-B958BF78411F}"/>
              </a:ext>
            </a:extLst>
          </p:cNvPr>
          <p:cNvPicPr>
            <a:picLocks noChangeAspect="1"/>
          </p:cNvPicPr>
          <p:nvPr/>
        </p:nvPicPr>
        <p:blipFill>
          <a:blip r:embed="rId3"/>
          <a:stretch>
            <a:fillRect/>
          </a:stretch>
        </p:blipFill>
        <p:spPr>
          <a:xfrm>
            <a:off x="7652572" y="3446500"/>
            <a:ext cx="4511718" cy="3383789"/>
          </a:xfrm>
          <a:prstGeom prst="rect">
            <a:avLst/>
          </a:prstGeom>
        </p:spPr>
      </p:pic>
    </p:spTree>
    <p:extLst>
      <p:ext uri="{BB962C8B-B14F-4D97-AF65-F5344CB8AC3E}">
        <p14:creationId xmlns:p14="http://schemas.microsoft.com/office/powerpoint/2010/main" val="171856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Discrete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133274251"/>
              </p:ext>
            </p:extLst>
          </p:nvPr>
        </p:nvGraphicFramePr>
        <p:xfrm>
          <a:off x="323516" y="1355515"/>
          <a:ext cx="4511718" cy="3657600"/>
        </p:xfrm>
        <a:graphic>
          <a:graphicData uri="http://schemas.openxmlformats.org/drawingml/2006/table">
            <a:tbl>
              <a:tblPr firstRow="1" bandRow="1">
                <a:tableStyleId>{073A0DAA-6AF3-43AB-8588-CEC1D06C72B9}</a:tableStyleId>
              </a:tblPr>
              <a:tblGrid>
                <a:gridCol w="2516666">
                  <a:extLst>
                    <a:ext uri="{9D8B030D-6E8A-4147-A177-3AD203B41FA5}">
                      <a16:colId xmlns:a16="http://schemas.microsoft.com/office/drawing/2014/main" val="1293280914"/>
                    </a:ext>
                  </a:extLst>
                </a:gridCol>
                <a:gridCol w="914400">
                  <a:extLst>
                    <a:ext uri="{9D8B030D-6E8A-4147-A177-3AD203B41FA5}">
                      <a16:colId xmlns:a16="http://schemas.microsoft.com/office/drawing/2014/main" val="1822612096"/>
                    </a:ext>
                  </a:extLst>
                </a:gridCol>
                <a:gridCol w="1080652">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N. of metastases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20</a:t>
                      </a:r>
                    </a:p>
                  </a:txBody>
                  <a:tcPr>
                    <a:lnT w="12700" cap="flat" cmpd="sng" algn="ctr">
                      <a:solidFill>
                        <a:schemeClr val="tx1"/>
                      </a:solidFill>
                      <a:prstDash val="solid"/>
                      <a:round/>
                      <a:headEnd type="none" w="med" len="med"/>
                      <a:tailEnd type="none" w="med" len="med"/>
                    </a:lnT>
                    <a:noFill/>
                  </a:tcPr>
                </a:tc>
                <a:tc>
                  <a:txBody>
                    <a:bodyPr/>
                    <a:lstStyle/>
                    <a:p>
                      <a:r>
                        <a:rPr lang="en-US" sz="2400" dirty="0"/>
                        <a:t>16.3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1</a:t>
                      </a:r>
                    </a:p>
                  </a:txBody>
                  <a:tcPr>
                    <a:lnL w="12700" cap="flat" cmpd="sng" algn="ctr">
                      <a:solidFill>
                        <a:schemeClr val="tx1"/>
                      </a:solidFill>
                      <a:prstDash val="solid"/>
                      <a:round/>
                      <a:headEnd type="none" w="med" len="med"/>
                      <a:tailEnd type="none" w="med" len="med"/>
                    </a:lnL>
                    <a:noFill/>
                  </a:tcPr>
                </a:tc>
                <a:tc>
                  <a:txBody>
                    <a:bodyPr/>
                    <a:lstStyle/>
                    <a:p>
                      <a:r>
                        <a:rPr lang="en-US" sz="2400" dirty="0"/>
                        <a:t>45</a:t>
                      </a:r>
                    </a:p>
                  </a:txBody>
                  <a:tcPr>
                    <a:noFill/>
                  </a:tcPr>
                </a:tc>
                <a:tc>
                  <a:txBody>
                    <a:bodyPr/>
                    <a:lstStyle/>
                    <a:p>
                      <a:r>
                        <a:rPr lang="en-US" sz="2400" dirty="0"/>
                        <a:t>36.6</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2</a:t>
                      </a:r>
                    </a:p>
                  </a:txBody>
                  <a:tcPr>
                    <a:lnL w="12700" cap="flat" cmpd="sng" algn="ctr">
                      <a:solidFill>
                        <a:schemeClr val="tx1"/>
                      </a:solidFill>
                      <a:prstDash val="solid"/>
                      <a:round/>
                      <a:headEnd type="none" w="med" len="med"/>
                      <a:tailEnd type="none" w="med" len="med"/>
                    </a:lnL>
                    <a:noFill/>
                  </a:tcPr>
                </a:tc>
                <a:tc>
                  <a:txBody>
                    <a:bodyPr/>
                    <a:lstStyle/>
                    <a:p>
                      <a:r>
                        <a:rPr lang="en-US" sz="2400" dirty="0"/>
                        <a:t>30</a:t>
                      </a:r>
                    </a:p>
                  </a:txBody>
                  <a:tcPr>
                    <a:noFill/>
                  </a:tcPr>
                </a:tc>
                <a:tc>
                  <a:txBody>
                    <a:bodyPr/>
                    <a:lstStyle/>
                    <a:p>
                      <a:r>
                        <a:rPr lang="en-US" sz="2400" dirty="0"/>
                        <a:t>24.4</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3</a:t>
                      </a:r>
                    </a:p>
                  </a:txBody>
                  <a:tcPr>
                    <a:lnL w="12700" cap="flat" cmpd="sng" algn="ctr">
                      <a:solidFill>
                        <a:schemeClr val="tx1"/>
                      </a:solidFill>
                      <a:prstDash val="solid"/>
                      <a:round/>
                      <a:headEnd type="none" w="med" len="med"/>
                      <a:tailEnd type="none" w="med" len="med"/>
                    </a:lnL>
                    <a:noFill/>
                  </a:tcPr>
                </a:tc>
                <a:tc>
                  <a:txBody>
                    <a:bodyPr/>
                    <a:lstStyle/>
                    <a:p>
                      <a:r>
                        <a:rPr lang="en-US" sz="2400" dirty="0"/>
                        <a:t>12</a:t>
                      </a:r>
                    </a:p>
                  </a:txBody>
                  <a:tcPr>
                    <a:noFill/>
                  </a:tcPr>
                </a:tc>
                <a:tc>
                  <a:txBody>
                    <a:bodyPr/>
                    <a:lstStyle/>
                    <a:p>
                      <a:r>
                        <a:rPr lang="en-US" sz="2400" dirty="0"/>
                        <a:t>9.8</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4</a:t>
                      </a:r>
                    </a:p>
                  </a:txBody>
                  <a:tcPr>
                    <a:lnL w="12700" cap="flat" cmpd="sng" algn="ctr">
                      <a:solidFill>
                        <a:schemeClr val="tx1"/>
                      </a:solidFill>
                      <a:prstDash val="solid"/>
                      <a:round/>
                      <a:headEnd type="none" w="med" len="med"/>
                      <a:tailEnd type="none" w="med" len="med"/>
                    </a:lnL>
                    <a:noFill/>
                  </a:tcPr>
                </a:tc>
                <a:tc>
                  <a:txBody>
                    <a:bodyPr/>
                    <a:lstStyle/>
                    <a:p>
                      <a:r>
                        <a:rPr lang="en-US" sz="2400" dirty="0"/>
                        <a:t>10</a:t>
                      </a:r>
                    </a:p>
                  </a:txBody>
                  <a:tcPr>
                    <a:noFill/>
                  </a:tcPr>
                </a:tc>
                <a:tc>
                  <a:txBody>
                    <a:bodyPr/>
                    <a:lstStyle/>
                    <a:p>
                      <a:r>
                        <a:rPr lang="en-US" sz="2400" dirty="0"/>
                        <a:t>8.1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65326171"/>
                  </a:ext>
                </a:extLst>
              </a:tr>
              <a:tr h="450644">
                <a:tc>
                  <a:txBody>
                    <a:bodyPr/>
                    <a:lstStyle/>
                    <a:p>
                      <a:r>
                        <a:rPr lang="en-US" sz="2400" dirty="0"/>
                        <a:t>5</a:t>
                      </a:r>
                    </a:p>
                  </a:txBody>
                  <a:tcPr>
                    <a:lnL w="12700" cap="flat" cmpd="sng" algn="ctr">
                      <a:solidFill>
                        <a:schemeClr val="tx1"/>
                      </a:solidFill>
                      <a:prstDash val="solid"/>
                      <a:round/>
                      <a:headEnd type="none" w="med" len="med"/>
                      <a:tailEnd type="none" w="med" len="med"/>
                    </a:lnL>
                    <a:noFill/>
                  </a:tcPr>
                </a:tc>
                <a:tc>
                  <a:txBody>
                    <a:bodyPr/>
                    <a:lstStyle/>
                    <a:p>
                      <a:r>
                        <a:rPr lang="en-US" sz="2400" dirty="0"/>
                        <a:t>5</a:t>
                      </a:r>
                    </a:p>
                  </a:txBody>
                  <a:tcPr>
                    <a:noFill/>
                  </a:tcPr>
                </a:tc>
                <a:tc>
                  <a:txBody>
                    <a:bodyPr/>
                    <a:lstStyle/>
                    <a:p>
                      <a:r>
                        <a:rPr lang="en-US" sz="2400" dirty="0"/>
                        <a:t>4.1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85453776"/>
                  </a:ext>
                </a:extLst>
              </a:tr>
              <a:tr h="450644">
                <a:tc>
                  <a:txBody>
                    <a:bodyPr/>
                    <a:lstStyle/>
                    <a:p>
                      <a:r>
                        <a:rPr lang="en-US" sz="2400"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a:t>
                      </a:r>
                    </a:p>
                  </a:txBody>
                  <a:tcPr>
                    <a:lnB w="12700" cap="flat" cmpd="sng" algn="ctr">
                      <a:solidFill>
                        <a:schemeClr val="tx1"/>
                      </a:solidFill>
                      <a:prstDash val="solid"/>
                      <a:round/>
                      <a:headEnd type="none" w="med" len="med"/>
                      <a:tailEnd type="none" w="med" len="med"/>
                    </a:lnB>
                    <a:noFill/>
                  </a:tcPr>
                </a:tc>
                <a:tc>
                  <a:txBody>
                    <a:bodyPr/>
                    <a:lstStyle/>
                    <a:p>
                      <a:r>
                        <a:rPr lang="en-US" sz="2400" dirty="0"/>
                        <a:t>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330722"/>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61024" y="1847442"/>
            <a:ext cx="5363885" cy="400110"/>
          </a:xfrm>
          <a:prstGeom prst="rect">
            <a:avLst/>
          </a:prstGeom>
          <a:noFill/>
        </p:spPr>
        <p:txBody>
          <a:bodyPr wrap="square">
            <a:spAutoFit/>
          </a:bodyPr>
          <a:lstStyle/>
          <a:p>
            <a:r>
              <a:rPr lang="en-GB" sz="2000" i="0" u="none" strike="noStrike" dirty="0">
                <a:solidFill>
                  <a:srgbClr val="4D5156"/>
                </a:solidFill>
                <a:effectLst/>
              </a:rPr>
              <a:t>1 metastasis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1 </a:t>
            </a:r>
            <a:r>
              <a:rPr lang="en-GB" sz="2000" dirty="0" err="1">
                <a:solidFill>
                  <a:srgbClr val="4D5156"/>
                </a:solidFill>
              </a:rPr>
              <a:t>metastatis</a:t>
            </a:r>
            <a:r>
              <a:rPr lang="en-GB" sz="2000" dirty="0">
                <a:solidFill>
                  <a:srgbClr val="4D5156"/>
                </a:solidFill>
              </a:rPr>
              <a:t> is the median.</a:t>
            </a:r>
          </a:p>
        </p:txBody>
      </p:sp>
      <p:pic>
        <p:nvPicPr>
          <p:cNvPr id="7" name="Picture 6" descr="A graph with numbers and lines&#10;&#10;Description automatically generated">
            <a:extLst>
              <a:ext uri="{FF2B5EF4-FFF2-40B4-BE49-F238E27FC236}">
                <a16:creationId xmlns:a16="http://schemas.microsoft.com/office/drawing/2014/main" id="{898863BB-B60C-D616-D7CF-E65284040F37}"/>
              </a:ext>
            </a:extLst>
          </p:cNvPr>
          <p:cNvPicPr>
            <a:picLocks noChangeAspect="1"/>
          </p:cNvPicPr>
          <p:nvPr/>
        </p:nvPicPr>
        <p:blipFill>
          <a:blip r:embed="rId3"/>
          <a:stretch>
            <a:fillRect/>
          </a:stretch>
        </p:blipFill>
        <p:spPr>
          <a:xfrm>
            <a:off x="7523018" y="3345872"/>
            <a:ext cx="4620496" cy="3465372"/>
          </a:xfrm>
          <a:prstGeom prst="rect">
            <a:avLst/>
          </a:prstGeom>
        </p:spPr>
      </p:pic>
      <p:sp>
        <p:nvSpPr>
          <p:cNvPr id="8" name="Right Arrow 7">
            <a:extLst>
              <a:ext uri="{FF2B5EF4-FFF2-40B4-BE49-F238E27FC236}">
                <a16:creationId xmlns:a16="http://schemas.microsoft.com/office/drawing/2014/main" id="{5D14203E-3D97-85C4-2B42-D039A1D122FD}"/>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406996-78DA-D97A-8014-D6D71B66E3F5}"/>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1.7 is the mean number of metastases.</a:t>
            </a:r>
          </a:p>
        </p:txBody>
      </p:sp>
    </p:spTree>
    <p:extLst>
      <p:ext uri="{BB962C8B-B14F-4D97-AF65-F5344CB8AC3E}">
        <p14:creationId xmlns:p14="http://schemas.microsoft.com/office/powerpoint/2010/main" val="37168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Continuous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211878901"/>
              </p:ext>
            </p:extLst>
          </p:nvPr>
        </p:nvGraphicFramePr>
        <p:xfrm>
          <a:off x="323516" y="1355515"/>
          <a:ext cx="4511718" cy="3200400"/>
        </p:xfrm>
        <a:graphic>
          <a:graphicData uri="http://schemas.openxmlformats.org/drawingml/2006/table">
            <a:tbl>
              <a:tblPr firstRow="1" bandRow="1">
                <a:tableStyleId>{073A0DAA-6AF3-43AB-8588-CEC1D06C72B9}</a:tableStyleId>
              </a:tblPr>
              <a:tblGrid>
                <a:gridCol w="2017902">
                  <a:extLst>
                    <a:ext uri="{9D8B030D-6E8A-4147-A177-3AD203B41FA5}">
                      <a16:colId xmlns:a16="http://schemas.microsoft.com/office/drawing/2014/main" val="1293280914"/>
                    </a:ext>
                  </a:extLst>
                </a:gridCol>
                <a:gridCol w="1373379">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Weight (kg)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N/10kg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0 -| 50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10 (5.7)</a:t>
                      </a:r>
                    </a:p>
                  </a:txBody>
                  <a:tcPr>
                    <a:lnT w="12700" cap="flat" cmpd="sng" algn="ctr">
                      <a:solidFill>
                        <a:schemeClr val="tx1"/>
                      </a:solidFill>
                      <a:prstDash val="solid"/>
                      <a:round/>
                      <a:headEnd type="none" w="med" len="med"/>
                      <a:tailEnd type="none" w="med" len="med"/>
                    </a:lnT>
                    <a:noFill/>
                  </a:tcPr>
                </a:tc>
                <a:tc>
                  <a:txBody>
                    <a:bodyPr/>
                    <a:lstStyle/>
                    <a:p>
                      <a:r>
                        <a:rPr lang="en-US" sz="24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50 -| 60</a:t>
                      </a:r>
                    </a:p>
                  </a:txBody>
                  <a:tcPr>
                    <a:lnL w="12700" cap="flat" cmpd="sng" algn="ctr">
                      <a:solidFill>
                        <a:schemeClr val="tx1"/>
                      </a:solidFill>
                      <a:prstDash val="solid"/>
                      <a:round/>
                      <a:headEnd type="none" w="med" len="med"/>
                      <a:tailEnd type="none" w="med" len="med"/>
                    </a:lnL>
                    <a:noFill/>
                  </a:tcPr>
                </a:tc>
                <a:tc>
                  <a:txBody>
                    <a:bodyPr/>
                    <a:lstStyle/>
                    <a:p>
                      <a:r>
                        <a:rPr lang="en-US" sz="2400" dirty="0"/>
                        <a:t>10 (5.7)</a:t>
                      </a:r>
                    </a:p>
                  </a:txBody>
                  <a:tcPr>
                    <a:noFill/>
                  </a:tcPr>
                </a:tc>
                <a:tc>
                  <a:txBody>
                    <a:bodyPr/>
                    <a:lstStyle/>
                    <a:p>
                      <a:r>
                        <a:rPr lang="en-US" sz="2400" dirty="0"/>
                        <a:t>10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60 -| 70</a:t>
                      </a:r>
                    </a:p>
                  </a:txBody>
                  <a:tcPr>
                    <a:lnL w="12700" cap="flat" cmpd="sng" algn="ctr">
                      <a:solidFill>
                        <a:schemeClr val="tx1"/>
                      </a:solidFill>
                      <a:prstDash val="solid"/>
                      <a:round/>
                      <a:headEnd type="none" w="med" len="med"/>
                      <a:tailEnd type="none" w="med" len="med"/>
                    </a:lnL>
                    <a:noFill/>
                  </a:tcPr>
                </a:tc>
                <a:tc>
                  <a:txBody>
                    <a:bodyPr/>
                    <a:lstStyle/>
                    <a:p>
                      <a:r>
                        <a:rPr lang="en-US" sz="2400" dirty="0"/>
                        <a:t>23 (13.1)</a:t>
                      </a:r>
                    </a:p>
                  </a:txBody>
                  <a:tcPr>
                    <a:noFill/>
                  </a:tcPr>
                </a:tc>
                <a:tc>
                  <a:txBody>
                    <a:bodyPr/>
                    <a:lstStyle/>
                    <a:p>
                      <a:r>
                        <a:rPr lang="en-US" sz="2400" dirty="0"/>
                        <a:t>23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70 -| 80</a:t>
                      </a:r>
                    </a:p>
                  </a:txBody>
                  <a:tcPr>
                    <a:lnL w="12700" cap="flat" cmpd="sng" algn="ctr">
                      <a:solidFill>
                        <a:schemeClr val="tx1"/>
                      </a:solidFill>
                      <a:prstDash val="solid"/>
                      <a:round/>
                      <a:headEnd type="none" w="med" len="med"/>
                      <a:tailEnd type="none" w="med" len="med"/>
                    </a:lnL>
                    <a:noFill/>
                  </a:tcPr>
                </a:tc>
                <a:tc>
                  <a:txBody>
                    <a:bodyPr/>
                    <a:lstStyle/>
                    <a:p>
                      <a:r>
                        <a:rPr lang="en-US" sz="2400" dirty="0"/>
                        <a:t>45 (25.7)</a:t>
                      </a:r>
                    </a:p>
                  </a:txBody>
                  <a:tcPr>
                    <a:noFill/>
                  </a:tcPr>
                </a:tc>
                <a:tc>
                  <a:txBody>
                    <a:bodyPr/>
                    <a:lstStyle/>
                    <a:p>
                      <a:r>
                        <a:rPr lang="en-US" sz="2400" dirty="0"/>
                        <a:t>45</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80 -| 90</a:t>
                      </a:r>
                    </a:p>
                  </a:txBody>
                  <a:tcPr>
                    <a:lnL w="12700" cap="flat" cmpd="sng" algn="ctr">
                      <a:solidFill>
                        <a:schemeClr val="tx1"/>
                      </a:solidFill>
                      <a:prstDash val="solid"/>
                      <a:round/>
                      <a:headEnd type="none" w="med" len="med"/>
                      <a:tailEnd type="none" w="med" len="med"/>
                    </a:lnL>
                    <a:noFill/>
                  </a:tcPr>
                </a:tc>
                <a:tc>
                  <a:txBody>
                    <a:bodyPr/>
                    <a:lstStyle/>
                    <a:p>
                      <a:r>
                        <a:rPr lang="en-US" sz="2400" dirty="0"/>
                        <a:t>40 (22.9)</a:t>
                      </a:r>
                    </a:p>
                  </a:txBody>
                  <a:tcPr>
                    <a:noFill/>
                  </a:tcPr>
                </a:tc>
                <a:tc>
                  <a:txBody>
                    <a:bodyPr/>
                    <a:lstStyle/>
                    <a:p>
                      <a:r>
                        <a:rPr lang="en-US" sz="2400" dirty="0"/>
                        <a:t>40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71776572"/>
                  </a:ext>
                </a:extLst>
              </a:tr>
              <a:tr h="450644">
                <a:tc>
                  <a:txBody>
                    <a:bodyPr/>
                    <a:lstStyle/>
                    <a:p>
                      <a:r>
                        <a:rPr lang="en-US" sz="2400" dirty="0"/>
                        <a:t>90 -| 130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47 (26.9)</a:t>
                      </a:r>
                    </a:p>
                  </a:txBody>
                  <a:tcPr>
                    <a:lnB w="12700" cap="flat" cmpd="sng" algn="ctr">
                      <a:solidFill>
                        <a:schemeClr val="tx1"/>
                      </a:solidFill>
                      <a:prstDash val="solid"/>
                      <a:round/>
                      <a:headEnd type="none" w="med" len="med"/>
                      <a:tailEnd type="none" w="med" len="med"/>
                    </a:lnB>
                    <a:noFill/>
                  </a:tcPr>
                </a:tc>
                <a:tc>
                  <a:txBody>
                    <a:bodyPr/>
                    <a:lstStyle/>
                    <a:p>
                      <a:r>
                        <a:rPr lang="en-US" sz="2400" dirty="0"/>
                        <a:t>11.8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83948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47442"/>
            <a:ext cx="5363885" cy="400110"/>
          </a:xfrm>
          <a:prstGeom prst="rect">
            <a:avLst/>
          </a:prstGeom>
          <a:noFill/>
        </p:spPr>
        <p:txBody>
          <a:bodyPr wrap="square">
            <a:spAutoFit/>
          </a:bodyPr>
          <a:lstStyle/>
          <a:p>
            <a:r>
              <a:rPr lang="en-GB" sz="2000" dirty="0">
                <a:solidFill>
                  <a:srgbClr val="4D5156"/>
                </a:solidFill>
              </a:rPr>
              <a:t>70 -| 80 is </a:t>
            </a:r>
            <a:r>
              <a:rPr lang="en-GB" sz="2000" i="0" u="none" strike="noStrike" dirty="0">
                <a:solidFill>
                  <a:srgbClr val="4D5156"/>
                </a:solidFill>
                <a:effectLst/>
              </a:rPr>
              <a:t>the modal interval.</a:t>
            </a:r>
          </a:p>
        </p:txBody>
      </p:sp>
      <p:sp>
        <p:nvSpPr>
          <p:cNvPr id="10" name="Right Arrow 9">
            <a:extLst>
              <a:ext uri="{FF2B5EF4-FFF2-40B4-BE49-F238E27FC236}">
                <a16:creationId xmlns:a16="http://schemas.microsoft.com/office/drawing/2014/main" id="{9DB9CAA2-23D3-8A66-C28E-C94A9CF36456}"/>
              </a:ext>
            </a:extLst>
          </p:cNvPr>
          <p:cNvSpPr/>
          <p:nvPr/>
        </p:nvSpPr>
        <p:spPr>
          <a:xfrm>
            <a:off x="5167742"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70 -| 80 is the median interval.</a:t>
            </a:r>
          </a:p>
        </p:txBody>
      </p:sp>
      <p:pic>
        <p:nvPicPr>
          <p:cNvPr id="7" name="Picture 6" descr="A graph of a person with histogram&#10;&#10;Description automatically generated">
            <a:extLst>
              <a:ext uri="{FF2B5EF4-FFF2-40B4-BE49-F238E27FC236}">
                <a16:creationId xmlns:a16="http://schemas.microsoft.com/office/drawing/2014/main" id="{CF71EA7F-052B-3EAF-2028-96332800D51F}"/>
              </a:ext>
            </a:extLst>
          </p:cNvPr>
          <p:cNvPicPr>
            <a:picLocks noChangeAspect="1"/>
          </p:cNvPicPr>
          <p:nvPr/>
        </p:nvPicPr>
        <p:blipFill>
          <a:blip r:embed="rId3"/>
          <a:stretch>
            <a:fillRect/>
          </a:stretch>
        </p:blipFill>
        <p:spPr>
          <a:xfrm>
            <a:off x="6899574" y="2882383"/>
            <a:ext cx="5268732" cy="3951549"/>
          </a:xfrm>
          <a:prstGeom prst="rect">
            <a:avLst/>
          </a:prstGeom>
        </p:spPr>
      </p:pic>
      <p:sp>
        <p:nvSpPr>
          <p:cNvPr id="8" name="Right Arrow 7">
            <a:extLst>
              <a:ext uri="{FF2B5EF4-FFF2-40B4-BE49-F238E27FC236}">
                <a16:creationId xmlns:a16="http://schemas.microsoft.com/office/drawing/2014/main" id="{F1B3B838-1D1D-9D9D-6B14-2462D75442BE}"/>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B6DE5E-0608-64DA-C20A-370CBED06A0A}"/>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81.4 kg is the mean weight of patients.</a:t>
            </a:r>
          </a:p>
        </p:txBody>
      </p:sp>
    </p:spTree>
    <p:extLst>
      <p:ext uri="{BB962C8B-B14F-4D97-AF65-F5344CB8AC3E}">
        <p14:creationId xmlns:p14="http://schemas.microsoft.com/office/powerpoint/2010/main" val="365710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Properties of the mean</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 = 0</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699537"/>
            <a:ext cx="684414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a:t>
            </a:r>
            <a:r>
              <a:rPr lang="en-US" sz="3600" baseline="30000" dirty="0"/>
              <a:t>2</a:t>
            </a:r>
            <a:r>
              <a:rPr lang="en-US" sz="3600" dirty="0"/>
              <a:t> &lt; ⅀</a:t>
            </a:r>
            <a:r>
              <a:rPr lang="en-US" sz="3600" baseline="-25000" dirty="0" err="1"/>
              <a:t>i</a:t>
            </a:r>
            <a:r>
              <a:rPr lang="en-US" sz="3600" baseline="-25000" dirty="0"/>
              <a:t> </a:t>
            </a:r>
            <a:r>
              <a:rPr lang="en-US" sz="3600" dirty="0"/>
              <a:t>(a</a:t>
            </a:r>
            <a:r>
              <a:rPr lang="en-US" sz="3600" baseline="-25000" dirty="0"/>
              <a:t>i</a:t>
            </a:r>
            <a:r>
              <a:rPr lang="en-US" sz="3600" dirty="0"/>
              <a:t> - x)</a:t>
            </a:r>
            <a:r>
              <a:rPr lang="en-US" sz="3600" baseline="30000" dirty="0"/>
              <a:t>2</a:t>
            </a:r>
            <a:r>
              <a:rPr lang="en-US" sz="3600" dirty="0"/>
              <a:t>, x ≠ 𝞵   </a:t>
            </a:r>
          </a:p>
        </p:txBody>
      </p:sp>
      <p:sp>
        <p:nvSpPr>
          <p:cNvPr id="8" name="TextBox 7">
            <a:extLst>
              <a:ext uri="{FF2B5EF4-FFF2-40B4-BE49-F238E27FC236}">
                <a16:creationId xmlns:a16="http://schemas.microsoft.com/office/drawing/2014/main" id="{04E30D9F-3A13-E191-613B-00DA1ABAA413}"/>
              </a:ext>
            </a:extLst>
          </p:cNvPr>
          <p:cNvSpPr txBox="1"/>
          <p:nvPr/>
        </p:nvSpPr>
        <p:spPr>
          <a:xfrm>
            <a:off x="55416" y="4794047"/>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Linearity</a:t>
            </a:r>
          </a:p>
        </p:txBody>
      </p:sp>
      <p:sp>
        <p:nvSpPr>
          <p:cNvPr id="9" name="TextBox 8">
            <a:extLst>
              <a:ext uri="{FF2B5EF4-FFF2-40B4-BE49-F238E27FC236}">
                <a16:creationId xmlns:a16="http://schemas.microsoft.com/office/drawing/2014/main" id="{8929C017-791F-BA5B-6746-6DE08B46E2FC}"/>
              </a:ext>
            </a:extLst>
          </p:cNvPr>
          <p:cNvSpPr txBox="1"/>
          <p:nvPr/>
        </p:nvSpPr>
        <p:spPr>
          <a:xfrm>
            <a:off x="83123" y="5808684"/>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Associative property</a:t>
            </a:r>
          </a:p>
        </p:txBody>
      </p:sp>
    </p:spTree>
    <p:extLst>
      <p:ext uri="{BB962C8B-B14F-4D97-AF65-F5344CB8AC3E}">
        <p14:creationId xmlns:p14="http://schemas.microsoft.com/office/powerpoint/2010/main" val="132697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Measures of variability</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11513126"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M|)/n, where M is a measure of central tendency</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795791"/>
            <a:ext cx="11988192" cy="1754326"/>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a:t>
            </a:r>
            <a:r>
              <a:rPr lang="en-US" sz="3600" baseline="30000" dirty="0"/>
              <a:t>2</a:t>
            </a:r>
            <a:r>
              <a:rPr lang="en-US" sz="3600" dirty="0"/>
              <a:t>)/n], if M = 𝞵, it is called standard deviation (𝛔)</a:t>
            </a:r>
          </a:p>
          <a:p>
            <a:endParaRPr lang="en-US" sz="3600" dirty="0"/>
          </a:p>
          <a:p>
            <a:pPr marL="571500" indent="-571500">
              <a:buFont typeface="Courier New" panose="02070309020205020404" pitchFamily="49" charset="0"/>
              <a:buChar char="o"/>
            </a:pPr>
            <a:r>
              <a:rPr lang="en-US" sz="3600" dirty="0"/>
              <a:t>Interquartile range (IQR)    </a:t>
            </a:r>
          </a:p>
        </p:txBody>
      </p:sp>
    </p:spTree>
    <p:extLst>
      <p:ext uri="{BB962C8B-B14F-4D97-AF65-F5344CB8AC3E}">
        <p14:creationId xmlns:p14="http://schemas.microsoft.com/office/powerpoint/2010/main" val="376376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3" y="1724396"/>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B81BAE8-87F9-891C-819D-33ABFB552693}"/>
              </a:ext>
            </a:extLst>
          </p:cNvPr>
          <p:cNvGraphicFramePr>
            <a:graphicFrameLocks noGrp="1"/>
          </p:cNvGraphicFramePr>
          <p:nvPr>
            <p:extLst>
              <p:ext uri="{D42A27DB-BD31-4B8C-83A1-F6EECF244321}">
                <p14:modId xmlns:p14="http://schemas.microsoft.com/office/powerpoint/2010/main" val="2575051129"/>
              </p:ext>
            </p:extLst>
          </p:nvPr>
        </p:nvGraphicFramePr>
        <p:xfrm>
          <a:off x="6077531" y="1747300"/>
          <a:ext cx="5643420" cy="2966720"/>
        </p:xfrm>
        <a:graphic>
          <a:graphicData uri="http://schemas.openxmlformats.org/drawingml/2006/table">
            <a:tbl>
              <a:tblPr firstRow="1" bandRow="1">
                <a:tableStyleId>{5C22544A-7EE6-4342-B048-85BDC9FD1C3A}</a:tableStyleId>
              </a:tblPr>
              <a:tblGrid>
                <a:gridCol w="1881140">
                  <a:extLst>
                    <a:ext uri="{9D8B030D-6E8A-4147-A177-3AD203B41FA5}">
                      <a16:colId xmlns:a16="http://schemas.microsoft.com/office/drawing/2014/main" val="467497599"/>
                    </a:ext>
                  </a:extLst>
                </a:gridCol>
                <a:gridCol w="1881140">
                  <a:extLst>
                    <a:ext uri="{9D8B030D-6E8A-4147-A177-3AD203B41FA5}">
                      <a16:colId xmlns:a16="http://schemas.microsoft.com/office/drawing/2014/main" val="3844693986"/>
                    </a:ext>
                  </a:extLst>
                </a:gridCol>
                <a:gridCol w="1881140">
                  <a:extLst>
                    <a:ext uri="{9D8B030D-6E8A-4147-A177-3AD203B41FA5}">
                      <a16:colId xmlns:a16="http://schemas.microsoft.com/office/drawing/2014/main" val="3753546311"/>
                    </a:ext>
                  </a:extLst>
                </a:gridCol>
              </a:tblGrid>
              <a:tr h="370840">
                <a:tc>
                  <a:txBody>
                    <a:bodyPr/>
                    <a:lstStyle/>
                    <a:p>
                      <a:r>
                        <a:rPr lang="en-US" dirty="0"/>
                        <a:t>ID mouse</a:t>
                      </a:r>
                    </a:p>
                  </a:txBody>
                  <a:tcPr/>
                </a:tc>
                <a:tc>
                  <a:txBody>
                    <a:bodyPr/>
                    <a:lstStyle/>
                    <a:p>
                      <a:r>
                        <a:rPr lang="en-US" dirty="0"/>
                        <a:t>Day 21, </a:t>
                      </a:r>
                      <a:r>
                        <a:rPr lang="en-US" baseline="0" dirty="0"/>
                        <a:t>mm</a:t>
                      </a:r>
                      <a:r>
                        <a:rPr lang="en-US" baseline="30000" dirty="0"/>
                        <a:t> 3</a:t>
                      </a:r>
                    </a:p>
                  </a:txBody>
                  <a:tcPr/>
                </a:tc>
                <a:tc>
                  <a:txBody>
                    <a:bodyPr/>
                    <a:lstStyle/>
                    <a:p>
                      <a:r>
                        <a:rPr lang="en-US" dirty="0"/>
                        <a:t>Day 23, mm </a:t>
                      </a:r>
                      <a:r>
                        <a:rPr lang="en-US" baseline="30000" dirty="0"/>
                        <a:t>3</a:t>
                      </a:r>
                    </a:p>
                  </a:txBody>
                  <a:tcPr/>
                </a:tc>
                <a:extLst>
                  <a:ext uri="{0D108BD9-81ED-4DB2-BD59-A6C34878D82A}">
                    <a16:rowId xmlns:a16="http://schemas.microsoft.com/office/drawing/2014/main" val="1822286148"/>
                  </a:ext>
                </a:extLst>
              </a:tr>
              <a:tr h="370840">
                <a:tc>
                  <a:txBody>
                    <a:bodyPr/>
                    <a:lstStyle/>
                    <a:p>
                      <a:r>
                        <a:rPr lang="en-US" dirty="0"/>
                        <a:t>M101</a:t>
                      </a:r>
                    </a:p>
                  </a:txBody>
                  <a:tcPr/>
                </a:tc>
                <a:tc>
                  <a:txBody>
                    <a:bodyPr/>
                    <a:lstStyle/>
                    <a:p>
                      <a:r>
                        <a:rPr lang="en-US" dirty="0"/>
                        <a:t>260</a:t>
                      </a:r>
                    </a:p>
                  </a:txBody>
                  <a:tcPr/>
                </a:tc>
                <a:tc>
                  <a:txBody>
                    <a:bodyPr/>
                    <a:lstStyle/>
                    <a:p>
                      <a:r>
                        <a:rPr lang="en-US" dirty="0"/>
                        <a:t>270</a:t>
                      </a:r>
                    </a:p>
                  </a:txBody>
                  <a:tcPr/>
                </a:tc>
                <a:extLst>
                  <a:ext uri="{0D108BD9-81ED-4DB2-BD59-A6C34878D82A}">
                    <a16:rowId xmlns:a16="http://schemas.microsoft.com/office/drawing/2014/main" val="3962141363"/>
                  </a:ext>
                </a:extLst>
              </a:tr>
              <a:tr h="370840">
                <a:tc>
                  <a:txBody>
                    <a:bodyPr/>
                    <a:lstStyle/>
                    <a:p>
                      <a:r>
                        <a:rPr lang="en-US" dirty="0"/>
                        <a:t>M102</a:t>
                      </a:r>
                    </a:p>
                  </a:txBody>
                  <a:tcPr/>
                </a:tc>
                <a:tc>
                  <a:txBody>
                    <a:bodyPr/>
                    <a:lstStyle/>
                    <a:p>
                      <a:r>
                        <a:rPr lang="en-US" dirty="0"/>
                        <a:t>234</a:t>
                      </a:r>
                    </a:p>
                  </a:txBody>
                  <a:tcPr/>
                </a:tc>
                <a:tc>
                  <a:txBody>
                    <a:bodyPr/>
                    <a:lstStyle/>
                    <a:p>
                      <a:r>
                        <a:rPr lang="en-US" dirty="0"/>
                        <a:t>240</a:t>
                      </a:r>
                    </a:p>
                  </a:txBody>
                  <a:tcPr/>
                </a:tc>
                <a:extLst>
                  <a:ext uri="{0D108BD9-81ED-4DB2-BD59-A6C34878D82A}">
                    <a16:rowId xmlns:a16="http://schemas.microsoft.com/office/drawing/2014/main" val="2075368724"/>
                  </a:ext>
                </a:extLst>
              </a:tr>
              <a:tr h="370840">
                <a:tc>
                  <a:txBody>
                    <a:bodyPr/>
                    <a:lstStyle/>
                    <a:p>
                      <a:r>
                        <a:rPr lang="en-US" dirty="0"/>
                        <a:t>M103</a:t>
                      </a:r>
                    </a:p>
                  </a:txBody>
                  <a:tcPr/>
                </a:tc>
                <a:tc>
                  <a:txBody>
                    <a:bodyPr/>
                    <a:lstStyle/>
                    <a:p>
                      <a:r>
                        <a:rPr lang="en-US" dirty="0"/>
                        <a:t>400</a:t>
                      </a:r>
                    </a:p>
                  </a:txBody>
                  <a:tcPr/>
                </a:tc>
                <a:tc>
                  <a:txBody>
                    <a:bodyPr/>
                    <a:lstStyle/>
                    <a:p>
                      <a:r>
                        <a:rPr lang="en-US" dirty="0"/>
                        <a:t>470</a:t>
                      </a:r>
                    </a:p>
                  </a:txBody>
                  <a:tcPr/>
                </a:tc>
                <a:extLst>
                  <a:ext uri="{0D108BD9-81ED-4DB2-BD59-A6C34878D82A}">
                    <a16:rowId xmlns:a16="http://schemas.microsoft.com/office/drawing/2014/main" val="4179262156"/>
                  </a:ext>
                </a:extLst>
              </a:tr>
              <a:tr h="370840">
                <a:tc>
                  <a:txBody>
                    <a:bodyPr/>
                    <a:lstStyle/>
                    <a:p>
                      <a:r>
                        <a:rPr lang="en-US" dirty="0"/>
                        <a:t>M104</a:t>
                      </a:r>
                    </a:p>
                  </a:txBody>
                  <a:tcPr/>
                </a:tc>
                <a:tc>
                  <a:txBody>
                    <a:bodyPr/>
                    <a:lstStyle/>
                    <a:p>
                      <a:r>
                        <a:rPr lang="en-US" dirty="0"/>
                        <a:t>345</a:t>
                      </a:r>
                    </a:p>
                  </a:txBody>
                  <a:tcPr/>
                </a:tc>
                <a:tc>
                  <a:txBody>
                    <a:bodyPr/>
                    <a:lstStyle/>
                    <a:p>
                      <a:r>
                        <a:rPr lang="en-US" dirty="0"/>
                        <a:t>350</a:t>
                      </a:r>
                    </a:p>
                  </a:txBody>
                  <a:tcPr/>
                </a:tc>
                <a:extLst>
                  <a:ext uri="{0D108BD9-81ED-4DB2-BD59-A6C34878D82A}">
                    <a16:rowId xmlns:a16="http://schemas.microsoft.com/office/drawing/2014/main" val="1763446108"/>
                  </a:ext>
                </a:extLst>
              </a:tr>
              <a:tr h="370840">
                <a:tc>
                  <a:txBody>
                    <a:bodyPr/>
                    <a:lstStyle/>
                    <a:p>
                      <a:r>
                        <a:rPr lang="en-US" dirty="0"/>
                        <a:t>M105</a:t>
                      </a:r>
                    </a:p>
                  </a:txBody>
                  <a:tcPr/>
                </a:tc>
                <a:tc>
                  <a:txBody>
                    <a:bodyPr/>
                    <a:lstStyle/>
                    <a:p>
                      <a:r>
                        <a:rPr lang="en-US" dirty="0"/>
                        <a:t>450</a:t>
                      </a:r>
                    </a:p>
                  </a:txBody>
                  <a:tcPr/>
                </a:tc>
                <a:tc>
                  <a:txBody>
                    <a:bodyPr/>
                    <a:lstStyle/>
                    <a:p>
                      <a:r>
                        <a:rPr lang="en-US" dirty="0"/>
                        <a:t>460</a:t>
                      </a:r>
                    </a:p>
                  </a:txBody>
                  <a:tcPr/>
                </a:tc>
                <a:extLst>
                  <a:ext uri="{0D108BD9-81ED-4DB2-BD59-A6C34878D82A}">
                    <a16:rowId xmlns:a16="http://schemas.microsoft.com/office/drawing/2014/main" val="2310057311"/>
                  </a:ext>
                </a:extLst>
              </a:tr>
              <a:tr h="370840">
                <a:tc>
                  <a:txBody>
                    <a:bodyPr/>
                    <a:lstStyle/>
                    <a:p>
                      <a:r>
                        <a:rPr lang="en-US" dirty="0"/>
                        <a:t>M106</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2985435582"/>
                  </a:ext>
                </a:extLst>
              </a:tr>
              <a:tr h="370840">
                <a:tc>
                  <a:txBody>
                    <a:bodyPr/>
                    <a:lstStyle/>
                    <a:p>
                      <a:r>
                        <a:rPr lang="en-US" dirty="0"/>
                        <a:t>M107</a:t>
                      </a:r>
                    </a:p>
                  </a:txBody>
                  <a:tcPr/>
                </a:tc>
                <a:tc>
                  <a:txBody>
                    <a:bodyPr/>
                    <a:lstStyle/>
                    <a:p>
                      <a:r>
                        <a:rPr lang="en-US" dirty="0"/>
                        <a:t>500</a:t>
                      </a:r>
                    </a:p>
                  </a:txBody>
                  <a:tcPr/>
                </a:tc>
                <a:tc>
                  <a:txBody>
                    <a:bodyPr/>
                    <a:lstStyle/>
                    <a:p>
                      <a:r>
                        <a:rPr lang="en-US" dirty="0"/>
                        <a:t>510</a:t>
                      </a:r>
                    </a:p>
                  </a:txBody>
                  <a:tcPr/>
                </a:tc>
                <a:extLst>
                  <a:ext uri="{0D108BD9-81ED-4DB2-BD59-A6C34878D82A}">
                    <a16:rowId xmlns:a16="http://schemas.microsoft.com/office/drawing/2014/main" val="1552258484"/>
                  </a:ext>
                </a:extLst>
              </a:tr>
            </a:tbl>
          </a:graphicData>
        </a:graphic>
      </p:graphicFrame>
    </p:spTree>
    <p:extLst>
      <p:ext uri="{BB962C8B-B14F-4D97-AF65-F5344CB8AC3E}">
        <p14:creationId xmlns:p14="http://schemas.microsoft.com/office/powerpoint/2010/main" val="326877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20" y="1760022"/>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A graph with red dots&#10;&#10;Description automatically generated">
            <a:extLst>
              <a:ext uri="{FF2B5EF4-FFF2-40B4-BE49-F238E27FC236}">
                <a16:creationId xmlns:a16="http://schemas.microsoft.com/office/drawing/2014/main" id="{AF3B9427-73E4-51FD-7F99-0BD0E9BD9006}"/>
              </a:ext>
            </a:extLst>
          </p:cNvPr>
          <p:cNvPicPr>
            <a:picLocks noChangeAspect="1"/>
          </p:cNvPicPr>
          <p:nvPr/>
        </p:nvPicPr>
        <p:blipFill>
          <a:blip r:embed="rId4"/>
          <a:stretch>
            <a:fillRect/>
          </a:stretch>
        </p:blipFill>
        <p:spPr>
          <a:xfrm>
            <a:off x="6255594" y="980209"/>
            <a:ext cx="4731326" cy="4731326"/>
          </a:xfrm>
          <a:prstGeom prst="rect">
            <a:avLst/>
          </a:prstGeom>
        </p:spPr>
      </p:pic>
      <p:sp>
        <p:nvSpPr>
          <p:cNvPr id="8" name="TextBox 7">
            <a:extLst>
              <a:ext uri="{FF2B5EF4-FFF2-40B4-BE49-F238E27FC236}">
                <a16:creationId xmlns:a16="http://schemas.microsoft.com/office/drawing/2014/main" id="{8D181622-0375-487A-0B23-8EF31D9566C1}"/>
              </a:ext>
            </a:extLst>
          </p:cNvPr>
          <p:cNvSpPr txBox="1"/>
          <p:nvPr/>
        </p:nvSpPr>
        <p:spPr>
          <a:xfrm>
            <a:off x="232630" y="5553140"/>
            <a:ext cx="8038532" cy="954107"/>
          </a:xfrm>
          <a:prstGeom prst="rect">
            <a:avLst/>
          </a:prstGeom>
          <a:noFill/>
        </p:spPr>
        <p:txBody>
          <a:bodyPr wrap="square" rtlCol="0">
            <a:spAutoFit/>
          </a:bodyPr>
          <a:lstStyle/>
          <a:p>
            <a:r>
              <a:rPr lang="en-US" sz="2800" b="1" dirty="0"/>
              <a:t>Take home message:</a:t>
            </a:r>
          </a:p>
          <a:p>
            <a:r>
              <a:rPr lang="en-US" sz="2800" dirty="0"/>
              <a:t>Paired data are not independent. They correlate.</a:t>
            </a:r>
          </a:p>
        </p:txBody>
      </p:sp>
    </p:spTree>
    <p:extLst>
      <p:ext uri="{BB962C8B-B14F-4D97-AF65-F5344CB8AC3E}">
        <p14:creationId xmlns:p14="http://schemas.microsoft.com/office/powerpoint/2010/main" val="367921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5FB8B-D8FE-4D25-5D4A-0355A286331A}"/>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E285C570-5CC2-650C-8474-D67489B2E390}"/>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Online quiz</a:t>
            </a:r>
          </a:p>
        </p:txBody>
      </p:sp>
      <p:sp>
        <p:nvSpPr>
          <p:cNvPr id="2" name="TextBox 1">
            <a:extLst>
              <a:ext uri="{FF2B5EF4-FFF2-40B4-BE49-F238E27FC236}">
                <a16:creationId xmlns:a16="http://schemas.microsoft.com/office/drawing/2014/main" id="{EA0D08B6-6D41-2966-767D-90661CD1E5FB}"/>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69060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3CA0452-BDE6-F816-71C8-A08A23AA1903}"/>
              </a:ext>
            </a:extLst>
          </p:cNvPr>
          <p:cNvSpPr>
            <a:spLocks noGrp="1"/>
          </p:cNvSpPr>
          <p:nvPr>
            <p:ph type="subTitle" idx="1"/>
          </p:nvPr>
        </p:nvSpPr>
        <p:spPr>
          <a:xfrm>
            <a:off x="242404" y="1463396"/>
            <a:ext cx="11572717" cy="3717656"/>
          </a:xfrm>
        </p:spPr>
        <p:txBody>
          <a:bodyPr>
            <a:normAutofit fontScale="25000" lnSpcReduction="20000"/>
          </a:bodyPr>
          <a:lstStyle/>
          <a:p>
            <a:pPr marL="457200" indent="-457200" algn="l">
              <a:buAutoNum type="arabicPeriod"/>
            </a:pPr>
            <a:r>
              <a:rPr lang="en-US" sz="14400" dirty="0"/>
              <a:t>Study of populations</a:t>
            </a:r>
          </a:p>
          <a:p>
            <a:pPr algn="l"/>
            <a:endParaRPr lang="en-US" sz="14400" dirty="0"/>
          </a:p>
          <a:p>
            <a:pPr algn="l"/>
            <a:endParaRPr lang="en-US" sz="14400" dirty="0"/>
          </a:p>
          <a:p>
            <a:pPr algn="l"/>
            <a:r>
              <a:rPr lang="en-US" sz="14400" dirty="0"/>
              <a:t>2. Study of variation</a:t>
            </a:r>
          </a:p>
          <a:p>
            <a:pPr algn="l"/>
            <a:endParaRPr lang="en-US" sz="14400" dirty="0"/>
          </a:p>
          <a:p>
            <a:pPr algn="l"/>
            <a:endParaRPr lang="en-US" sz="14400" dirty="0"/>
          </a:p>
          <a:p>
            <a:pPr algn="l"/>
            <a:r>
              <a:rPr lang="en-US" sz="14400" dirty="0"/>
              <a:t>3. Study of methods of the reduction of data</a:t>
            </a:r>
          </a:p>
          <a:p>
            <a:pPr marL="2743200" lvl="5" indent="-457200" algn="l">
              <a:buAutoNum type="arabicPeriod"/>
            </a:pPr>
            <a:endParaRPr lang="en-US" sz="14400"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r>
              <a:rPr lang="en-US" sz="9600" dirty="0"/>
              <a:t>Fisher</a:t>
            </a:r>
          </a:p>
          <a:p>
            <a:pPr marL="457200" indent="-457200" algn="l">
              <a:buAutoNum type="arabicPeriod"/>
            </a:pPr>
            <a:endParaRPr lang="en-US" dirty="0"/>
          </a:p>
        </p:txBody>
      </p:sp>
      <p:sp>
        <p:nvSpPr>
          <p:cNvPr id="2" name="TextBox 1">
            <a:extLst>
              <a:ext uri="{FF2B5EF4-FFF2-40B4-BE49-F238E27FC236}">
                <a16:creationId xmlns:a16="http://schemas.microsoft.com/office/drawing/2014/main" id="{60E411A2-4DBC-7756-7583-C517F09E94DA}"/>
              </a:ext>
            </a:extLst>
          </p:cNvPr>
          <p:cNvSpPr txBox="1"/>
          <p:nvPr/>
        </p:nvSpPr>
        <p:spPr>
          <a:xfrm>
            <a:off x="-1" y="6495293"/>
            <a:ext cx="8146473" cy="369332"/>
          </a:xfrm>
          <a:prstGeom prst="rect">
            <a:avLst/>
          </a:prstGeom>
          <a:noFill/>
        </p:spPr>
        <p:txBody>
          <a:bodyPr wrap="square" rtlCol="0">
            <a:spAutoFit/>
          </a:bodyPr>
          <a:lstStyle/>
          <a:p>
            <a:r>
              <a:rPr lang="en-US" dirty="0"/>
              <a:t>R.A. Fisher, Statistical Methods for Research Workers - Introduction, First Edition 1925</a:t>
            </a:r>
          </a:p>
        </p:txBody>
      </p:sp>
      <p:sp>
        <p:nvSpPr>
          <p:cNvPr id="4" name="Title 1">
            <a:extLst>
              <a:ext uri="{FF2B5EF4-FFF2-40B4-BE49-F238E27FC236}">
                <a16:creationId xmlns:a16="http://schemas.microsoft.com/office/drawing/2014/main" id="{EF4500AF-A60C-0DB1-B751-62F04E5657A3}"/>
              </a:ext>
            </a:extLst>
          </p:cNvPr>
          <p:cNvSpPr>
            <a:spLocks noGrp="1"/>
          </p:cNvSpPr>
          <p:nvPr>
            <p:ph type="ctrTitle"/>
          </p:nvPr>
        </p:nvSpPr>
        <p:spPr>
          <a:xfrm>
            <a:off x="32516" y="16648"/>
            <a:ext cx="12192000" cy="778999"/>
          </a:xfrm>
          <a:noFill/>
        </p:spPr>
        <p:txBody>
          <a:bodyPr>
            <a:noAutofit/>
          </a:bodyPr>
          <a:lstStyle/>
          <a:p>
            <a:pPr algn="l"/>
            <a:r>
              <a:rPr lang="en-US" sz="5000" b="1" dirty="0"/>
              <a:t>The Scope of Statistics</a:t>
            </a:r>
          </a:p>
        </p:txBody>
      </p:sp>
      <p:pic>
        <p:nvPicPr>
          <p:cNvPr id="2050" name="Picture 2" descr="Why Do Populations Increase? - WorldAtlas">
            <a:extLst>
              <a:ext uri="{FF2B5EF4-FFF2-40B4-BE49-F238E27FC236}">
                <a16:creationId xmlns:a16="http://schemas.microsoft.com/office/drawing/2014/main" id="{D6621AAD-FA94-DA28-5187-DA7B7AE38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076" y="946026"/>
            <a:ext cx="1719232"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logy Notes for A level: #138 Genetic variation">
            <a:extLst>
              <a:ext uri="{FF2B5EF4-FFF2-40B4-BE49-F238E27FC236}">
                <a16:creationId xmlns:a16="http://schemas.microsoft.com/office/drawing/2014/main" id="{A3C145C4-9409-41E3-38A1-A8D459165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715" y="2355265"/>
            <a:ext cx="2431054"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o sets of binary sequences for constructing combination functions for...  | Download Table">
            <a:extLst>
              <a:ext uri="{FF2B5EF4-FFF2-40B4-BE49-F238E27FC236}">
                <a16:creationId xmlns:a16="http://schemas.microsoft.com/office/drawing/2014/main" id="{E2DB23E6-9CEC-85D5-8FA9-D1C17828F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1672" y="3814386"/>
            <a:ext cx="2365948" cy="274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84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
        <p:nvSpPr>
          <p:cNvPr id="6" name="TextBox 5">
            <a:extLst>
              <a:ext uri="{FF2B5EF4-FFF2-40B4-BE49-F238E27FC236}">
                <a16:creationId xmlns:a16="http://schemas.microsoft.com/office/drawing/2014/main" id="{745DAF3D-30C8-D63E-3C5D-C62F1B9B1BE4}"/>
              </a:ext>
            </a:extLst>
          </p:cNvPr>
          <p:cNvSpPr txBox="1"/>
          <p:nvPr/>
        </p:nvSpPr>
        <p:spPr>
          <a:xfrm>
            <a:off x="690428" y="1299821"/>
            <a:ext cx="10711749" cy="1138773"/>
          </a:xfrm>
          <a:prstGeom prst="rect">
            <a:avLst/>
          </a:prstGeom>
          <a:noFill/>
          <a:ln>
            <a:solidFill>
              <a:schemeClr val="tx1"/>
            </a:solidFill>
          </a:ln>
        </p:spPr>
        <p:txBody>
          <a:bodyPr wrap="square" rtlCol="0">
            <a:spAutoFit/>
          </a:bodyPr>
          <a:lstStyle/>
          <a:p>
            <a:pPr algn="ctr"/>
            <a:r>
              <a:rPr lang="en-US" sz="3400" dirty="0"/>
              <a:t>Let X</a:t>
            </a:r>
            <a:r>
              <a:rPr lang="en-US" sz="3400" baseline="-25000" dirty="0"/>
              <a:t>1</a:t>
            </a:r>
            <a:r>
              <a:rPr lang="en-US" sz="3400" dirty="0"/>
              <a:t>,…,</a:t>
            </a:r>
            <a:r>
              <a:rPr lang="en-US" sz="3400" dirty="0" err="1"/>
              <a:t>X</a:t>
            </a:r>
            <a:r>
              <a:rPr lang="en-US" sz="3400" baseline="-25000" dirty="0" err="1"/>
              <a:t>n</a:t>
            </a:r>
            <a:r>
              <a:rPr lang="en-US" sz="3400" dirty="0"/>
              <a:t> be independent and identically distributed random variables with mean 𝛍 and standard deviation 𝛔 </a:t>
            </a:r>
            <a:endParaRPr lang="en-US" sz="3400" baseline="-25000" dirty="0"/>
          </a:p>
        </p:txBody>
      </p:sp>
      <p:sp>
        <p:nvSpPr>
          <p:cNvPr id="7" name="TextBox 6">
            <a:extLst>
              <a:ext uri="{FF2B5EF4-FFF2-40B4-BE49-F238E27FC236}">
                <a16:creationId xmlns:a16="http://schemas.microsoft.com/office/drawing/2014/main" id="{6ACE6BD3-0F1A-9E6E-9D3B-F75775DC091E}"/>
              </a:ext>
            </a:extLst>
          </p:cNvPr>
          <p:cNvSpPr txBox="1"/>
          <p:nvPr/>
        </p:nvSpPr>
        <p:spPr>
          <a:xfrm>
            <a:off x="690428" y="3191333"/>
            <a:ext cx="10711748" cy="1138773"/>
          </a:xfrm>
          <a:prstGeom prst="rect">
            <a:avLst/>
          </a:prstGeom>
          <a:noFill/>
          <a:ln>
            <a:solidFill>
              <a:schemeClr val="tx1"/>
            </a:solidFill>
          </a:ln>
        </p:spPr>
        <p:txBody>
          <a:bodyPr wrap="square" rtlCol="0">
            <a:spAutoFit/>
          </a:bodyPr>
          <a:lstStyle/>
          <a:p>
            <a:pPr algn="ctr"/>
            <a:r>
              <a:rPr lang="en-GB" sz="3400" b="0" i="0" u="none" strike="noStrike" dirty="0">
                <a:solidFill>
                  <a:srgbClr val="202124"/>
                </a:solidFill>
                <a:effectLst/>
              </a:rPr>
              <a:t>The sample mean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a:t>
            </a:r>
            <a:r>
              <a:rPr lang="en-GB" sz="3400" b="0" i="0" u="none" strike="noStrike" dirty="0">
                <a:solidFill>
                  <a:srgbClr val="040C28"/>
                </a:solidFill>
                <a:effectLst/>
              </a:rPr>
              <a:t>a statistic obtained by calculating the arithmetic average of the values of </a:t>
            </a:r>
            <a:r>
              <a:rPr lang="en-US" sz="3400" dirty="0"/>
              <a:t>X</a:t>
            </a:r>
            <a:r>
              <a:rPr lang="en-US" sz="3400" baseline="-25000" dirty="0"/>
              <a:t>1</a:t>
            </a:r>
            <a:r>
              <a:rPr lang="en-US" sz="3400" dirty="0"/>
              <a:t>,…,</a:t>
            </a:r>
            <a:r>
              <a:rPr lang="en-US" sz="3400" dirty="0" err="1"/>
              <a:t>X</a:t>
            </a:r>
            <a:r>
              <a:rPr lang="en-US" sz="3400" baseline="-25000" dirty="0" err="1"/>
              <a:t>n</a:t>
            </a:r>
            <a:r>
              <a:rPr lang="en-US" sz="3400" baseline="-25000" dirty="0"/>
              <a:t> </a:t>
            </a:r>
            <a:r>
              <a:rPr lang="en-US" sz="3400" dirty="0"/>
              <a:t>in a sample</a:t>
            </a:r>
          </a:p>
        </p:txBody>
      </p:sp>
      <p:sp>
        <p:nvSpPr>
          <p:cNvPr id="9" name="TextBox 8">
            <a:extLst>
              <a:ext uri="{FF2B5EF4-FFF2-40B4-BE49-F238E27FC236}">
                <a16:creationId xmlns:a16="http://schemas.microsoft.com/office/drawing/2014/main" id="{D6D89E40-FE77-59C5-BB7D-38B10A5A51F5}"/>
              </a:ext>
            </a:extLst>
          </p:cNvPr>
          <p:cNvSpPr txBox="1"/>
          <p:nvPr/>
        </p:nvSpPr>
        <p:spPr>
          <a:xfrm>
            <a:off x="694434" y="5120163"/>
            <a:ext cx="10680035" cy="113877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GB" sz="3400" b="0" i="0" u="none" strike="noStrike" dirty="0">
                <a:solidFill>
                  <a:srgbClr val="202124"/>
                </a:solidFill>
                <a:effectLst/>
              </a:rPr>
              <a:t>CLT: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distributed as N</a:t>
            </a:r>
            <a:r>
              <a:rPr lang="en-US" sz="3400" dirty="0"/>
              <a:t> (𝛍, 𝛔/√(n)) </a:t>
            </a:r>
            <a:r>
              <a:rPr lang="en-GB" sz="3400" b="0" i="0" u="none" strike="noStrike" dirty="0">
                <a:solidFill>
                  <a:srgbClr val="040C28"/>
                </a:solidFill>
                <a:effectLst/>
              </a:rPr>
              <a:t>as the sample size n gets larger</a:t>
            </a:r>
            <a:endParaRPr lang="en-US" sz="3400" baseline="-25000" dirty="0"/>
          </a:p>
        </p:txBody>
      </p:sp>
      <p:cxnSp>
        <p:nvCxnSpPr>
          <p:cNvPr id="15" name="Straight Arrow Connector 14">
            <a:extLst>
              <a:ext uri="{FF2B5EF4-FFF2-40B4-BE49-F238E27FC236}">
                <a16:creationId xmlns:a16="http://schemas.microsoft.com/office/drawing/2014/main" id="{8D763E3C-411D-2AA3-BE0B-91FF7C1BF3AC}"/>
              </a:ext>
            </a:extLst>
          </p:cNvPr>
          <p:cNvCxnSpPr>
            <a:cxnSpLocks/>
          </p:cNvCxnSpPr>
          <p:nvPr/>
        </p:nvCxnSpPr>
        <p:spPr>
          <a:xfrm>
            <a:off x="6068545" y="2552893"/>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A0C8BD-A045-0373-6532-40AFB3C370A5}"/>
              </a:ext>
            </a:extLst>
          </p:cNvPr>
          <p:cNvCxnSpPr>
            <a:cxnSpLocks/>
          </p:cNvCxnSpPr>
          <p:nvPr/>
        </p:nvCxnSpPr>
        <p:spPr>
          <a:xfrm>
            <a:off x="6096253" y="4453378"/>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54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D62CE7-CD0A-79C1-9D2E-B87AFB77D2E0}"/>
              </a:ext>
            </a:extLst>
          </p:cNvPr>
          <p:cNvSpPr txBox="1">
            <a:spLocks/>
          </p:cNvSpPr>
          <p:nvPr/>
        </p:nvSpPr>
        <p:spPr>
          <a:xfrm>
            <a:off x="986497"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Central limit theorem</a:t>
            </a:r>
          </a:p>
        </p:txBody>
      </p:sp>
      <p:sp>
        <p:nvSpPr>
          <p:cNvPr id="2" name="TextBox 1">
            <a:extLst>
              <a:ext uri="{FF2B5EF4-FFF2-40B4-BE49-F238E27FC236}">
                <a16:creationId xmlns:a16="http://schemas.microsoft.com/office/drawing/2014/main" id="{00DB69A1-1B1A-B3D7-0761-1E36BB920201}"/>
              </a:ext>
            </a:extLst>
          </p:cNvPr>
          <p:cNvSpPr txBox="1"/>
          <p:nvPr/>
        </p:nvSpPr>
        <p:spPr>
          <a:xfrm>
            <a:off x="12029" y="5730780"/>
            <a:ext cx="12069127" cy="892552"/>
          </a:xfrm>
          <a:prstGeom prst="rect">
            <a:avLst/>
          </a:prstGeom>
          <a:noFill/>
        </p:spPr>
        <p:txBody>
          <a:bodyPr wrap="square" rtlCol="0">
            <a:spAutoFit/>
          </a:bodyPr>
          <a:lstStyle/>
          <a:p>
            <a:pPr algn="ctr"/>
            <a:r>
              <a:rPr lang="en-US" sz="2550" b="1" dirty="0"/>
              <a:t>The usefulness of the CLT is that the distribution of sample means approaches normality regardless of the distribution of the population</a:t>
            </a:r>
          </a:p>
        </p:txBody>
      </p:sp>
      <p:pic>
        <p:nvPicPr>
          <p:cNvPr id="4" name="Picture 3" descr="A diagram of normal distribution&#10;&#10;Description automatically generated">
            <a:extLst>
              <a:ext uri="{FF2B5EF4-FFF2-40B4-BE49-F238E27FC236}">
                <a16:creationId xmlns:a16="http://schemas.microsoft.com/office/drawing/2014/main" id="{D68C422F-C78A-7584-3003-E9F3B1E70265}"/>
              </a:ext>
            </a:extLst>
          </p:cNvPr>
          <p:cNvPicPr>
            <a:picLocks noChangeAspect="1"/>
          </p:cNvPicPr>
          <p:nvPr/>
        </p:nvPicPr>
        <p:blipFill>
          <a:blip r:embed="rId3"/>
          <a:stretch>
            <a:fillRect/>
          </a:stretch>
        </p:blipFill>
        <p:spPr>
          <a:xfrm>
            <a:off x="4891411" y="1147714"/>
            <a:ext cx="5694028" cy="4208057"/>
          </a:xfrm>
          <a:prstGeom prst="rect">
            <a:avLst/>
          </a:prstGeom>
          <a:ln>
            <a:solidFill>
              <a:schemeClr val="tx1"/>
            </a:solidFill>
          </a:ln>
        </p:spPr>
      </p:pic>
      <p:sp>
        <p:nvSpPr>
          <p:cNvPr id="5" name="Title 1">
            <a:extLst>
              <a:ext uri="{FF2B5EF4-FFF2-40B4-BE49-F238E27FC236}">
                <a16:creationId xmlns:a16="http://schemas.microsoft.com/office/drawing/2014/main" id="{CEBFF65D-B0C7-F0C9-F475-0B4057BC3243}"/>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Tree>
    <p:extLst>
      <p:ext uri="{BB962C8B-B14F-4D97-AF65-F5344CB8AC3E}">
        <p14:creationId xmlns:p14="http://schemas.microsoft.com/office/powerpoint/2010/main" val="12733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989EC-8883-381E-AD15-DFB867DE6FA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Confidence intervals</a:t>
            </a:r>
          </a:p>
        </p:txBody>
      </p:sp>
      <p:sp>
        <p:nvSpPr>
          <p:cNvPr id="5" name="TextBox 4">
            <a:extLst>
              <a:ext uri="{FF2B5EF4-FFF2-40B4-BE49-F238E27FC236}">
                <a16:creationId xmlns:a16="http://schemas.microsoft.com/office/drawing/2014/main" id="{3E79993F-4D1A-F599-4425-629E0B8AF89F}"/>
              </a:ext>
            </a:extLst>
          </p:cNvPr>
          <p:cNvSpPr txBox="1"/>
          <p:nvPr/>
        </p:nvSpPr>
        <p:spPr>
          <a:xfrm>
            <a:off x="238593" y="968449"/>
            <a:ext cx="11831488" cy="954107"/>
          </a:xfrm>
          <a:prstGeom prst="rect">
            <a:avLst/>
          </a:prstGeom>
          <a:noFill/>
        </p:spPr>
        <p:txBody>
          <a:bodyPr wrap="square" rtlCol="0">
            <a:spAutoFit/>
          </a:bodyPr>
          <a:lstStyle/>
          <a:p>
            <a:r>
              <a:rPr lang="en-US" sz="2800" dirty="0"/>
              <a:t>In frequentist inference, a confidence interval (CI) is a </a:t>
            </a:r>
            <a:r>
              <a:rPr lang="en-US" sz="2800" b="1" dirty="0"/>
              <a:t>range of estimates </a:t>
            </a:r>
            <a:r>
              <a:rPr lang="en-US" sz="2800" dirty="0"/>
              <a:t>for an unknown parameter </a:t>
            </a:r>
            <a:r>
              <a:rPr lang="en-US" sz="2800" dirty="0" err="1"/>
              <a:t>Θ</a:t>
            </a:r>
            <a:r>
              <a:rPr lang="en-US" sz="2800" dirty="0"/>
              <a:t>.</a:t>
            </a:r>
          </a:p>
        </p:txBody>
      </p:sp>
      <p:sp>
        <p:nvSpPr>
          <p:cNvPr id="3" name="TextBox 2">
            <a:extLst>
              <a:ext uri="{FF2B5EF4-FFF2-40B4-BE49-F238E27FC236}">
                <a16:creationId xmlns:a16="http://schemas.microsoft.com/office/drawing/2014/main" id="{C723B077-0982-0CD6-8DA2-3A62E76F6434}"/>
              </a:ext>
            </a:extLst>
          </p:cNvPr>
          <p:cNvSpPr txBox="1"/>
          <p:nvPr/>
        </p:nvSpPr>
        <p:spPr>
          <a:xfrm>
            <a:off x="-1" y="6464600"/>
            <a:ext cx="6600825"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Confidence_interval</a:t>
            </a:r>
            <a:r>
              <a:rPr lang="en-US" dirty="0"/>
              <a:t>, 15</a:t>
            </a:r>
            <a:r>
              <a:rPr lang="en-US" baseline="30000" dirty="0"/>
              <a:t>th</a:t>
            </a:r>
            <a:r>
              <a:rPr lang="en-US" dirty="0"/>
              <a:t> August 2024</a:t>
            </a:r>
          </a:p>
        </p:txBody>
      </p:sp>
      <p:sp>
        <p:nvSpPr>
          <p:cNvPr id="6" name="TextBox 5">
            <a:extLst>
              <a:ext uri="{FF2B5EF4-FFF2-40B4-BE49-F238E27FC236}">
                <a16:creationId xmlns:a16="http://schemas.microsoft.com/office/drawing/2014/main" id="{23B25BBC-55D5-F296-CA4B-1ABB5D22F362}"/>
              </a:ext>
            </a:extLst>
          </p:cNvPr>
          <p:cNvSpPr txBox="1"/>
          <p:nvPr/>
        </p:nvSpPr>
        <p:spPr>
          <a:xfrm>
            <a:off x="194044" y="2218128"/>
            <a:ext cx="7458782" cy="3539430"/>
          </a:xfrm>
          <a:prstGeom prst="rect">
            <a:avLst/>
          </a:prstGeom>
          <a:noFill/>
        </p:spPr>
        <p:txBody>
          <a:bodyPr wrap="square" rtlCol="0">
            <a:spAutoFit/>
          </a:bodyPr>
          <a:lstStyle/>
          <a:p>
            <a:r>
              <a:rPr lang="en-US" sz="2800" dirty="0"/>
              <a:t>It is computed at a designated confidence level (e.g., 95% CI). The confidence level represents the long-run proportion of CIs that theoretically contain the true value of the parameter </a:t>
            </a:r>
            <a:r>
              <a:rPr lang="en-US" sz="2800" dirty="0" err="1"/>
              <a:t>Θ</a:t>
            </a:r>
            <a:r>
              <a:rPr lang="en-US" sz="2800" dirty="0"/>
              <a:t>. </a:t>
            </a:r>
          </a:p>
          <a:p>
            <a:endParaRPr lang="en-US" sz="2800" dirty="0"/>
          </a:p>
          <a:p>
            <a:r>
              <a:rPr lang="en-US" sz="2800" dirty="0"/>
              <a:t>For example, out of all intervals computed at the 95% level, 95% of them should contain the parameter’s true value.</a:t>
            </a:r>
          </a:p>
        </p:txBody>
      </p:sp>
      <p:pic>
        <p:nvPicPr>
          <p:cNvPr id="1026" name="Picture 2">
            <a:extLst>
              <a:ext uri="{FF2B5EF4-FFF2-40B4-BE49-F238E27FC236}">
                <a16:creationId xmlns:a16="http://schemas.microsoft.com/office/drawing/2014/main" id="{A3D2A518-E484-AD1F-CAE4-EA38D667C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831" y="2032501"/>
            <a:ext cx="4049711" cy="404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2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0"/>
            <a:ext cx="12051324" cy="61555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b="0" i="0" u="none" strike="noStrike" dirty="0">
                <a:solidFill>
                  <a:srgbClr val="202124"/>
                </a:solidFill>
                <a:effectLst/>
              </a:rPr>
              <a:t> </a:t>
            </a:r>
            <a:r>
              <a:rPr lang="en-GB" sz="3400" u="sng" dirty="0">
                <a:solidFill>
                  <a:srgbClr val="202124"/>
                </a:solidFill>
              </a:rPr>
              <a:t>+</a:t>
            </a:r>
            <a:r>
              <a:rPr lang="en-GB" sz="3400" dirty="0">
                <a:solidFill>
                  <a:srgbClr val="202124"/>
                </a:solidFill>
              </a:rPr>
              <a:t> </a:t>
            </a:r>
            <a:r>
              <a:rPr lang="en-US" sz="3400" dirty="0"/>
              <a:t>z</a:t>
            </a:r>
            <a:r>
              <a:rPr lang="en-US" sz="3400" baseline="-25000" dirty="0"/>
              <a:t>0.975</a:t>
            </a:r>
            <a:r>
              <a:rPr lang="en-US" sz="3400" dirty="0"/>
              <a:t> ∙ 𝛔/√(n), where z</a:t>
            </a:r>
            <a:r>
              <a:rPr lang="en-US" sz="3400" baseline="-25000" dirty="0"/>
              <a:t>0.975 </a:t>
            </a:r>
            <a:r>
              <a:rPr lang="en-US" sz="3400" dirty="0"/>
              <a:t>≃ 1.96</a:t>
            </a:r>
            <a:endParaRPr lang="en-US" sz="3400" u="sng" dirty="0"/>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latin typeface="AdvP4C2BEC"/>
              </a:rPr>
              <a:t>Normal data, </a:t>
            </a:r>
            <a:r>
              <a:rPr lang="en-US" sz="3200" dirty="0"/>
              <a:t>𝛔</a:t>
            </a:r>
            <a:r>
              <a:rPr lang="en-GB" sz="3200" dirty="0">
                <a:latin typeface="AdvP4C2BEC"/>
              </a:rPr>
              <a:t> known: one sample z-confidence interval</a:t>
            </a:r>
            <a:endParaRPr lang="en-GB" sz="3200" dirty="0">
              <a:effectLst/>
              <a:latin typeface="AdvP4C2BEC"/>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296358" cy="615553"/>
          </a:xfrm>
          <a:prstGeom prst="rect">
            <a:avLst/>
          </a:prstGeom>
          <a:solidFill>
            <a:schemeClr val="accent1">
              <a:lumMod val="20000"/>
              <a:lumOff val="80000"/>
            </a:schemeClr>
          </a:solidFill>
          <a:ln>
            <a:solidFill>
              <a:schemeClr val="tx1"/>
            </a:solidFill>
          </a:ln>
        </p:spPr>
        <p:txBody>
          <a:bodyPr wrap="square" rtlCol="0">
            <a:spAutoFit/>
          </a:bodyPr>
          <a:lstStyle/>
          <a:p>
            <a:r>
              <a:rPr lang="en-GB" sz="3400" dirty="0">
                <a:solidFill>
                  <a:srgbClr val="202124"/>
                </a:solidFill>
              </a:rPr>
              <a:t>Sample </a:t>
            </a:r>
            <a:r>
              <a:rPr lang="en-GB" sz="3400" b="0" i="0" u="none" strike="noStrike" dirty="0">
                <a:solidFill>
                  <a:srgbClr val="202124"/>
                </a:solidFill>
                <a:effectLst/>
              </a:rPr>
              <a:t>mean </a:t>
            </a:r>
            <a:r>
              <a:rPr lang="en-GB" sz="3400" b="0" i="0" u="none" strike="noStrike" dirty="0" err="1">
                <a:solidFill>
                  <a:srgbClr val="202124"/>
                </a:solidFill>
                <a:effectLst/>
              </a:rPr>
              <a:t>ẋ</a:t>
            </a:r>
            <a:r>
              <a:rPr lang="en-GB" sz="3400" baseline="-25000" dirty="0">
                <a:solidFill>
                  <a:srgbClr val="202124"/>
                </a:solidFill>
              </a:rPr>
              <a:t> </a:t>
            </a:r>
            <a:r>
              <a:rPr lang="en-GB" sz="3400" b="0" i="0" u="none" strike="noStrike" dirty="0">
                <a:solidFill>
                  <a:srgbClr val="202124"/>
                </a:solidFill>
                <a:effectLst/>
              </a:rPr>
              <a:t>is </a:t>
            </a:r>
            <a:r>
              <a:rPr lang="en-GB" sz="3400" b="0" i="0" u="sng" strike="noStrike" dirty="0">
                <a:solidFill>
                  <a:srgbClr val="202124"/>
                </a:solidFill>
                <a:effectLst/>
              </a:rPr>
              <a:t>exactly</a:t>
            </a:r>
            <a:r>
              <a:rPr lang="en-GB" sz="3400" b="0" i="0" u="none" strike="noStrike" dirty="0">
                <a:solidFill>
                  <a:srgbClr val="202124"/>
                </a:solidFill>
                <a:effectLst/>
              </a:rPr>
              <a:t> distributed according to N</a:t>
            </a:r>
            <a:r>
              <a:rPr lang="en-US" sz="3400" dirty="0"/>
              <a:t> (𝛍, 𝛔/√(n))</a:t>
            </a:r>
            <a:endParaRPr lang="en-US" sz="3400" baseline="-25000" dirty="0"/>
          </a:p>
        </p:txBody>
      </p:sp>
      <p:sp>
        <p:nvSpPr>
          <p:cNvPr id="5" name="TextBox 4">
            <a:extLst>
              <a:ext uri="{FF2B5EF4-FFF2-40B4-BE49-F238E27FC236}">
                <a16:creationId xmlns:a16="http://schemas.microsoft.com/office/drawing/2014/main" id="{4135A9C2-A16F-49E2-A83B-88AB9CD890CC}"/>
              </a:ext>
            </a:extLst>
          </p:cNvPr>
          <p:cNvSpPr txBox="1"/>
          <p:nvPr/>
        </p:nvSpPr>
        <p:spPr>
          <a:xfrm>
            <a:off x="5788855" y="5407223"/>
            <a:ext cx="4484326" cy="615553"/>
          </a:xfrm>
          <a:prstGeom prst="rect">
            <a:avLst/>
          </a:prstGeom>
          <a:noFill/>
        </p:spPr>
        <p:txBody>
          <a:bodyPr wrap="square" rtlCol="0">
            <a:spAutoFit/>
          </a:bodyPr>
          <a:lstStyle/>
          <a:p>
            <a:pPr algn="r"/>
            <a:r>
              <a:rPr lang="en-US" sz="3400" dirty="0"/>
              <a:t>If you do not know 𝛔…</a:t>
            </a:r>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4CBCBB-8A49-23BE-91E5-6918BCC6179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78077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5677195-3CE7-AB1B-9719-86C0C6174C77}"/>
              </a:ext>
            </a:extLst>
          </p:cNvPr>
          <p:cNvSpPr>
            <a:spLocks noChangeArrowheads="1"/>
          </p:cNvSpPr>
          <p:nvPr/>
        </p:nvSpPr>
        <p:spPr bwMode="auto">
          <a:xfrm>
            <a:off x="147926" y="1111719"/>
            <a:ext cx="120627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rPr>
              <a:t>Let x</a:t>
            </a:r>
            <a:r>
              <a:rPr kumimoji="0" lang="en-US" altLang="en-US" sz="2800" b="0" i="0" u="none" strike="noStrike" cap="none" normalizeH="0" baseline="-25000" dirty="0">
                <a:ln>
                  <a:noFill/>
                </a:ln>
                <a:solidFill>
                  <a:srgbClr val="202122"/>
                </a:solidFill>
                <a:effectLst/>
                <a:latin typeface="+mn-lt"/>
              </a:rPr>
              <a:t>1</a:t>
            </a:r>
            <a:r>
              <a:rPr kumimoji="0" lang="en-US" altLang="en-US" sz="2800" b="0" i="0" u="none" strike="noStrike" cap="none" normalizeH="0" baseline="0" dirty="0">
                <a:ln>
                  <a:noFill/>
                </a:ln>
                <a:solidFill>
                  <a:srgbClr val="202122"/>
                </a:solidFill>
                <a:effectLst/>
                <a:latin typeface="+mn-lt"/>
              </a:rPr>
              <a:t>,…,</a:t>
            </a:r>
            <a:r>
              <a:rPr kumimoji="0" lang="en-US" altLang="en-US" sz="2800" b="0" i="0" u="none" strike="noStrike" cap="none" normalizeH="0" baseline="0" dirty="0" err="1">
                <a:ln>
                  <a:noFill/>
                </a:ln>
                <a:solidFill>
                  <a:srgbClr val="202122"/>
                </a:solidFill>
                <a:effectLst/>
                <a:latin typeface="+mn-lt"/>
              </a:rPr>
              <a:t>x</a:t>
            </a:r>
            <a:r>
              <a:rPr kumimoji="0" lang="en-US" altLang="en-US" sz="2800" b="0" i="0" u="none" strike="noStrike" cap="none" normalizeH="0" baseline="-25000" dirty="0" err="1">
                <a:ln>
                  <a:noFill/>
                </a:ln>
                <a:solidFill>
                  <a:srgbClr val="202122"/>
                </a:solidFill>
                <a:effectLst/>
                <a:latin typeface="+mn-lt"/>
              </a:rPr>
              <a:t>n</a:t>
            </a:r>
            <a:r>
              <a:rPr kumimoji="0" lang="en-US" altLang="en-US" sz="2800" b="0" i="0" u="none" strike="noStrike" cap="none" normalizeH="0" baseline="0" dirty="0">
                <a:ln>
                  <a:noFill/>
                </a:ln>
                <a:solidFill>
                  <a:srgbClr val="202122"/>
                </a:solidFill>
                <a:effectLst/>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be independent and identically distributed observations from a normal distribution with mean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𝜇</a:t>
            </a:r>
            <a:r>
              <a:rPr kumimoji="0" lang="en-US" altLang="en-US" sz="2800" b="0" i="0" u="none" strike="noStrike" cap="none" normalizeH="0" baseline="0" dirty="0">
                <a:ln>
                  <a:noFill/>
                </a:ln>
                <a:solidFill>
                  <a:srgbClr val="202122"/>
                </a:solidFill>
                <a:effectLst/>
                <a:latin typeface="+mn-lt"/>
                <a:cs typeface="Arial" panose="020B0604020202020204" pitchFamily="34" charset="0"/>
              </a:rPr>
              <a:t> and std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𝜎</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cs typeface="Arial" panose="020B0604020202020204" pitchFamily="34" charset="0"/>
              </a:rPr>
              <a:t>The sample mean and unbiased sample standard deviation</a:t>
            </a:r>
            <a:r>
              <a:rPr lang="en-US" altLang="en-US" sz="2800" dirty="0">
                <a:solidFill>
                  <a:srgbClr val="795CB2"/>
                </a:solidFill>
                <a:latin typeface="+mn-lt"/>
                <a:cs typeface="Arial" panose="020B0604020202020204" pitchFamily="34" charset="0"/>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are given by:</a:t>
            </a:r>
          </a:p>
          <a:p>
            <a:pPr marL="0" marR="0" lvl="0" indent="0" algn="l" defTabSz="914400" rtl="0" eaLnBrk="0" fontAlgn="base" latinLnBrk="0" hangingPunct="0">
              <a:spcBef>
                <a:spcPct val="0"/>
              </a:spcBef>
              <a:spcAft>
                <a:spcPct val="0"/>
              </a:spcAft>
              <a:buClrTx/>
              <a:buSzTx/>
              <a:buFontTx/>
              <a:buNone/>
              <a:tabLst/>
            </a:pP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(x</a:t>
            </a:r>
            <a:r>
              <a:rPr lang="en-US" altLang="en-US" sz="2800" baseline="-25000" dirty="0">
                <a:latin typeface="+mn-lt"/>
              </a:rPr>
              <a:t>1</a:t>
            </a:r>
            <a:r>
              <a:rPr lang="en-US" altLang="en-US" sz="2800" dirty="0">
                <a:latin typeface="+mn-lt"/>
              </a:rPr>
              <a:t>+…+</a:t>
            </a:r>
            <a:r>
              <a:rPr lang="en-US" altLang="en-US" sz="2800" dirty="0" err="1">
                <a:latin typeface="+mn-lt"/>
              </a:rPr>
              <a:t>x</a:t>
            </a:r>
            <a:r>
              <a:rPr lang="en-US" altLang="en-US" sz="2800" baseline="-25000" dirty="0" err="1">
                <a:latin typeface="+mn-lt"/>
              </a:rPr>
              <a:t>n</a:t>
            </a:r>
            <a:r>
              <a:rPr lang="en-US" altLang="en-US" sz="2800" dirty="0">
                <a:latin typeface="+mn-lt"/>
              </a:rPr>
              <a:t>)/n				[biological signal collected in the sample]</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s</a:t>
            </a:r>
            <a:r>
              <a:rPr kumimoji="0" lang="en-US" altLang="en-US" sz="2800" b="0" i="0" u="none" strike="noStrike" cap="none" normalizeH="0" baseline="0" dirty="0">
                <a:ln>
                  <a:noFill/>
                </a:ln>
                <a:solidFill>
                  <a:schemeClr val="tx1"/>
                </a:solidFill>
                <a:effectLst/>
                <a:latin typeface="+mn-lt"/>
              </a:rPr>
              <a:t>td</a:t>
            </a:r>
            <a:r>
              <a:rPr kumimoji="0" lang="en-US" altLang="en-US" sz="2800" b="0" i="0" u="none" strike="noStrike" cap="none" normalizeH="0" baseline="30000" dirty="0">
                <a:ln>
                  <a:noFill/>
                </a:ln>
                <a:solidFill>
                  <a:schemeClr val="tx1"/>
                </a:solidFill>
                <a:effectLst/>
                <a:latin typeface="+mn-lt"/>
              </a:rPr>
              <a:t>2</a:t>
            </a:r>
            <a:r>
              <a:rPr kumimoji="0" lang="en-US" altLang="en-US" sz="2800" b="0" i="0" u="none" strike="noStrike" cap="none" normalizeH="0" baseline="0" dirty="0">
                <a:ln>
                  <a:noFill/>
                </a:ln>
                <a:solidFill>
                  <a:schemeClr val="tx1"/>
                </a:solidFill>
                <a:effectLst/>
                <a:latin typeface="+mn-lt"/>
              </a:rPr>
              <a:t> = (1/(n-1)) 𝝨</a:t>
            </a:r>
            <a:r>
              <a:rPr kumimoji="0" lang="en-US" altLang="en-US" sz="2800" b="0" i="0" u="none" strike="noStrike" cap="none" normalizeH="0" baseline="-25000" dirty="0" err="1">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(x</a:t>
            </a:r>
            <a:r>
              <a:rPr kumimoji="0" lang="en-US" altLang="en-US" sz="2800" b="0" i="0" u="none" strike="noStrike" cap="none" normalizeH="0" baseline="-25000" dirty="0">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 </a:t>
            </a:r>
            <a:r>
              <a:rPr kumimoji="0" lang="en-US" altLang="en-US" sz="2800" b="0" i="0" u="none" strike="noStrike" cap="none" normalizeH="0" baseline="0" dirty="0" err="1">
                <a:ln>
                  <a:noFill/>
                </a:ln>
                <a:solidFill>
                  <a:schemeClr val="tx1"/>
                </a:solidFill>
                <a:effectLst/>
                <a:latin typeface="+mn-lt"/>
              </a:rPr>
              <a:t>x</a:t>
            </a:r>
            <a:r>
              <a:rPr kumimoji="0" lang="en-US" altLang="en-US" sz="2800" b="0" i="0" u="none" strike="noStrike" cap="none" normalizeH="0" baseline="-25000" dirty="0" err="1">
                <a:ln>
                  <a:noFill/>
                </a:ln>
                <a:solidFill>
                  <a:schemeClr val="tx1"/>
                </a:solidFill>
                <a:effectLst/>
                <a:latin typeface="+mn-lt"/>
              </a:rPr>
              <a:t>m</a:t>
            </a:r>
            <a:r>
              <a:rPr kumimoji="0" lang="en-US" altLang="en-US" sz="2800" b="0" i="0" u="none" strike="noStrike" cap="none" normalizeH="0" baseline="0" dirty="0">
                <a:ln>
                  <a:noFill/>
                </a:ln>
                <a:solidFill>
                  <a:schemeClr val="tx1"/>
                </a:solidFill>
                <a:effectLst/>
                <a:latin typeface="+mn-lt"/>
              </a:rPr>
              <a:t>)</a:t>
            </a:r>
            <a:r>
              <a:rPr kumimoji="0" lang="en-US" altLang="en-US" sz="2800" b="0" i="0" u="none" strike="noStrike" cap="none" normalizeH="0" baseline="30000" dirty="0">
                <a:ln>
                  <a:noFill/>
                </a:ln>
                <a:solidFill>
                  <a:schemeClr val="tx1"/>
                </a:solidFill>
                <a:effectLst/>
                <a:latin typeface="+mn-lt"/>
              </a:rPr>
              <a:t>2		</a:t>
            </a:r>
            <a:r>
              <a:rPr lang="en-US" altLang="en-US" sz="2800" dirty="0">
                <a:latin typeface="+mn-lt"/>
              </a:rPr>
              <a:t>[noise collected in the sample]</a:t>
            </a: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a:t>
            </a: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𝜇) / (std / √n) ∼ t</a:t>
            </a:r>
            <a:r>
              <a:rPr kumimoji="0" lang="en-US" altLang="en-US" sz="2800" b="0" i="0" u="none" strike="noStrike" cap="none" normalizeH="0" baseline="-25000" dirty="0">
                <a:ln>
                  <a:noFill/>
                </a:ln>
                <a:solidFill>
                  <a:srgbClr val="202122"/>
                </a:solidFill>
                <a:effectLst/>
                <a:latin typeface="+mn-lt"/>
                <a:cs typeface="Arial" panose="020B0604020202020204" pitchFamily="34" charset="0"/>
              </a:rPr>
              <a:t>n-1 </a:t>
            </a:r>
            <a:r>
              <a:rPr kumimoji="0" lang="en-US" altLang="en-US" sz="2800" b="0" i="0" u="none" strike="noStrike" cap="none" normalizeH="0" dirty="0">
                <a:ln>
                  <a:noFill/>
                </a:ln>
                <a:solidFill>
                  <a:srgbClr val="202122"/>
                </a:solidFill>
                <a:effectLst/>
                <a:latin typeface="+mn-lt"/>
                <a:cs typeface="Arial" panose="020B0604020202020204" pitchFamily="34" charset="0"/>
              </a:rPr>
              <a:t>is distributed according to a Student’s </a:t>
            </a:r>
            <a:r>
              <a:rPr kumimoji="0" lang="en-US" altLang="en-US" sz="2800" b="0" i="1" u="none" strike="noStrike" cap="none" normalizeH="0" dirty="0">
                <a:ln>
                  <a:noFill/>
                </a:ln>
                <a:solidFill>
                  <a:srgbClr val="202122"/>
                </a:solidFill>
                <a:effectLst/>
                <a:latin typeface="+mn-lt"/>
                <a:cs typeface="Arial" panose="020B0604020202020204" pitchFamily="34" charset="0"/>
              </a:rPr>
              <a:t>t</a:t>
            </a:r>
            <a:r>
              <a:rPr kumimoji="0" lang="en-US" altLang="en-US" sz="2800" b="0" i="0" u="none" strike="noStrike" cap="none" normalizeH="0" dirty="0">
                <a:ln>
                  <a:noFill/>
                </a:ln>
                <a:solidFill>
                  <a:srgbClr val="202122"/>
                </a:solidFill>
                <a:effectLst/>
                <a:latin typeface="+mn-lt"/>
                <a:cs typeface="Arial" panose="020B0604020202020204" pitchFamily="34" charset="0"/>
              </a:rPr>
              <a:t>-distribution with n-1 degrees of freedom</a:t>
            </a:r>
          </a:p>
        </p:txBody>
      </p:sp>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46797" y="36481"/>
            <a:ext cx="11910742"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a:t>
            </a:r>
            <a:r>
              <a:rPr lang="en-US" sz="5000" b="1" i="1" dirty="0"/>
              <a:t> t</a:t>
            </a:r>
            <a:r>
              <a:rPr lang="en-US" sz="5000" b="1" dirty="0"/>
              <a:t>-distribution</a:t>
            </a:r>
          </a:p>
        </p:txBody>
      </p:sp>
      <p:cxnSp>
        <p:nvCxnSpPr>
          <p:cNvPr id="13" name="Straight Arrow Connector 12">
            <a:extLst>
              <a:ext uri="{FF2B5EF4-FFF2-40B4-BE49-F238E27FC236}">
                <a16:creationId xmlns:a16="http://schemas.microsoft.com/office/drawing/2014/main" id="{CEE28B3C-E50D-ED2C-A3E9-F1A84738938D}"/>
              </a:ext>
            </a:extLst>
          </p:cNvPr>
          <p:cNvCxnSpPr/>
          <p:nvPr/>
        </p:nvCxnSpPr>
        <p:spPr>
          <a:xfrm>
            <a:off x="452726" y="218334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806DF3-3775-54F9-7255-67FCB59935BA}"/>
              </a:ext>
            </a:extLst>
          </p:cNvPr>
          <p:cNvCxnSpPr/>
          <p:nvPr/>
        </p:nvCxnSpPr>
        <p:spPr>
          <a:xfrm>
            <a:off x="446102" y="429706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307CB5-741F-47FC-3671-D001DFC26F44}"/>
              </a:ext>
            </a:extLst>
          </p:cNvPr>
          <p:cNvSpPr txBox="1"/>
          <p:nvPr/>
        </p:nvSpPr>
        <p:spPr>
          <a:xfrm>
            <a:off x="196947" y="6258217"/>
            <a:ext cx="11816863" cy="523220"/>
          </a:xfrm>
          <a:prstGeom prst="rect">
            <a:avLst/>
          </a:prstGeom>
          <a:solidFill>
            <a:schemeClr val="accent5">
              <a:lumMod val="20000"/>
              <a:lumOff val="80000"/>
            </a:schemeClr>
          </a:solidFill>
          <a:ln>
            <a:solidFill>
              <a:schemeClr val="tx1"/>
            </a:solidFill>
          </a:ln>
        </p:spPr>
        <p:txBody>
          <a:bodyPr wrap="square" rtlCol="0">
            <a:spAutoFit/>
          </a:bodyPr>
          <a:lstStyle/>
          <a:p>
            <a:r>
              <a:rPr lang="en-GB" sz="2800" dirty="0">
                <a:solidFill>
                  <a:srgbClr val="202124"/>
                </a:solidFill>
              </a:rPr>
              <a:t>The </a:t>
            </a:r>
            <a:r>
              <a:rPr lang="en-GB" sz="2800" i="1" dirty="0">
                <a:solidFill>
                  <a:srgbClr val="202124"/>
                </a:solidFill>
              </a:rPr>
              <a:t>t</a:t>
            </a:r>
            <a:r>
              <a:rPr lang="en-GB" sz="2800" dirty="0">
                <a:solidFill>
                  <a:srgbClr val="202124"/>
                </a:solidFill>
              </a:rPr>
              <a:t>-statistic has a probability distribution that not depends on the unknown </a:t>
            </a:r>
            <a:r>
              <a:rPr kumimoji="0" lang="en-US" altLang="en-US" sz="2800" b="1" i="0" u="none" strike="noStrike" cap="none" normalizeH="0" dirty="0">
                <a:ln>
                  <a:noFill/>
                </a:ln>
                <a:solidFill>
                  <a:srgbClr val="202122"/>
                </a:solidFill>
                <a:effectLst/>
                <a:latin typeface="+mn-lt"/>
                <a:cs typeface="Arial" panose="020B0604020202020204" pitchFamily="34" charset="0"/>
              </a:rPr>
              <a:t>𝜎</a:t>
            </a:r>
            <a:endParaRPr lang="en-US" sz="2800" dirty="0"/>
          </a:p>
        </p:txBody>
      </p:sp>
    </p:spTree>
    <p:extLst>
      <p:ext uri="{BB962C8B-B14F-4D97-AF65-F5344CB8AC3E}">
        <p14:creationId xmlns:p14="http://schemas.microsoft.com/office/powerpoint/2010/main" val="316076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828672" y="1967266"/>
            <a:ext cx="2886076"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Student’s</a:t>
            </a:r>
            <a:r>
              <a:rPr lang="en-US" sz="3600" b="1" i="1" kern="1200" dirty="0">
                <a:solidFill>
                  <a:srgbClr val="FFFFFF"/>
                </a:solidFill>
                <a:latin typeface="+mj-lt"/>
                <a:ea typeface="+mj-ea"/>
                <a:cs typeface="+mj-cs"/>
              </a:rPr>
              <a:t> </a:t>
            </a:r>
          </a:p>
          <a:p>
            <a:pPr algn="ctr">
              <a:spcAft>
                <a:spcPts val="600"/>
              </a:spcAft>
            </a:pPr>
            <a:r>
              <a:rPr lang="en-US" sz="3600" b="1" i="1" kern="1200" dirty="0">
                <a:solidFill>
                  <a:srgbClr val="FFFFFF"/>
                </a:solidFill>
                <a:latin typeface="+mj-lt"/>
                <a:ea typeface="+mj-ea"/>
                <a:cs typeface="+mj-cs"/>
              </a:rPr>
              <a:t>t</a:t>
            </a:r>
            <a:r>
              <a:rPr lang="en-US" sz="3600" b="1" kern="1200" dirty="0">
                <a:solidFill>
                  <a:srgbClr val="FFFFFF"/>
                </a:solidFill>
                <a:latin typeface="+mj-lt"/>
                <a:ea typeface="+mj-ea"/>
                <a:cs typeface="+mj-cs"/>
              </a:rPr>
              <a:t>-distribution</a:t>
            </a:r>
          </a:p>
        </p:txBody>
      </p:sp>
      <p:pic>
        <p:nvPicPr>
          <p:cNvPr id="8" name="Picture 7" descr="A diagram of a function&#10;&#10;Description automatically generated">
            <a:extLst>
              <a:ext uri="{FF2B5EF4-FFF2-40B4-BE49-F238E27FC236}">
                <a16:creationId xmlns:a16="http://schemas.microsoft.com/office/drawing/2014/main" id="{1682615E-9E0E-B6F6-6F57-2ECD40ECACE6}"/>
              </a:ext>
            </a:extLst>
          </p:cNvPr>
          <p:cNvPicPr>
            <a:picLocks noChangeAspect="1"/>
          </p:cNvPicPr>
          <p:nvPr/>
        </p:nvPicPr>
        <p:blipFill>
          <a:blip r:embed="rId3"/>
          <a:stretch>
            <a:fillRect/>
          </a:stretch>
        </p:blipFill>
        <p:spPr>
          <a:xfrm>
            <a:off x="4777316" y="715557"/>
            <a:ext cx="6780700" cy="5424557"/>
          </a:xfrm>
          <a:prstGeom prst="rect">
            <a:avLst/>
          </a:prstGeom>
        </p:spPr>
      </p:pic>
    </p:spTree>
    <p:extLst>
      <p:ext uri="{BB962C8B-B14F-4D97-AF65-F5344CB8AC3E}">
        <p14:creationId xmlns:p14="http://schemas.microsoft.com/office/powerpoint/2010/main" val="4180335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1"/>
            <a:ext cx="11971608" cy="113877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dirty="0">
                <a:solidFill>
                  <a:srgbClr val="202124"/>
                </a:solidFill>
              </a:rPr>
              <a:t> </a:t>
            </a:r>
            <a:r>
              <a:rPr lang="en-GB" sz="3400" u="sng" dirty="0">
                <a:solidFill>
                  <a:srgbClr val="202124"/>
                </a:solidFill>
              </a:rPr>
              <a:t>+</a:t>
            </a:r>
            <a:r>
              <a:rPr lang="en-GB" sz="3400" dirty="0">
                <a:solidFill>
                  <a:srgbClr val="202124"/>
                </a:solidFill>
              </a:rPr>
              <a:t> </a:t>
            </a:r>
            <a:r>
              <a:rPr lang="en-US" sz="3400" dirty="0"/>
              <a:t>t</a:t>
            </a:r>
            <a:r>
              <a:rPr lang="en-US" sz="3400" baseline="-25000" dirty="0"/>
              <a:t>n-1, 0.975 </a:t>
            </a:r>
            <a:r>
              <a:rPr lang="en-US" sz="3400" dirty="0"/>
              <a:t>∙ std/√(n). </a:t>
            </a:r>
            <a:r>
              <a:rPr lang="en-GB" sz="3400" dirty="0">
                <a:effectLst/>
              </a:rPr>
              <a:t>We use the </a:t>
            </a:r>
            <a:r>
              <a:rPr lang="en-GB" sz="3400" i="1" dirty="0">
                <a:effectLst/>
              </a:rPr>
              <a:t>t</a:t>
            </a:r>
            <a:r>
              <a:rPr lang="en-GB" sz="3400" dirty="0">
                <a:effectLst/>
              </a:rPr>
              <a:t>-tables to obtain these “critical” values </a:t>
            </a:r>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t>Normal data, </a:t>
            </a:r>
            <a:r>
              <a:rPr lang="en-US" sz="3200" dirty="0"/>
              <a:t>𝛔</a:t>
            </a:r>
            <a:r>
              <a:rPr lang="en-GB" sz="3200" dirty="0"/>
              <a:t> unknown: one sample </a:t>
            </a:r>
            <a:r>
              <a:rPr lang="en-GB" sz="3200" i="1" dirty="0"/>
              <a:t>t</a:t>
            </a:r>
            <a:r>
              <a:rPr lang="en-GB" sz="3200" dirty="0"/>
              <a:t>-confidence interval</a:t>
            </a:r>
            <a:endParaRPr lang="en-GB" sz="3200" dirty="0">
              <a:effectLst/>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971608"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3300" dirty="0">
                <a:solidFill>
                  <a:srgbClr val="202124"/>
                </a:solidFill>
              </a:rPr>
              <a:t>Sample </a:t>
            </a:r>
            <a:r>
              <a:rPr lang="en-GB" sz="3200" b="0" i="0" u="none" strike="noStrike" dirty="0">
                <a:solidFill>
                  <a:srgbClr val="202124"/>
                </a:solidFill>
                <a:effectLst/>
              </a:rPr>
              <a:t>mean </a:t>
            </a:r>
            <a:r>
              <a:rPr lang="en-GB" sz="3200" b="0" i="0" u="none" strike="noStrike" dirty="0" err="1">
                <a:solidFill>
                  <a:srgbClr val="202124"/>
                </a:solidFill>
                <a:effectLst/>
              </a:rPr>
              <a:t>ẋ</a:t>
            </a:r>
            <a:r>
              <a:rPr lang="en-GB" sz="3300" baseline="-25000" dirty="0">
                <a:solidFill>
                  <a:srgbClr val="202124"/>
                </a:solidFill>
              </a:rPr>
              <a:t> </a:t>
            </a:r>
            <a:r>
              <a:rPr lang="en-GB" sz="3300" dirty="0">
                <a:solidFill>
                  <a:srgbClr val="202124"/>
                </a:solidFill>
              </a:rPr>
              <a:t>-</a:t>
            </a:r>
            <a:r>
              <a:rPr lang="en-GB" sz="3300" baseline="-25000" dirty="0">
                <a:solidFill>
                  <a:srgbClr val="202124"/>
                </a:solidFill>
              </a:rPr>
              <a:t> </a:t>
            </a:r>
            <a:r>
              <a:rPr lang="en-US" sz="3300" dirty="0"/>
              <a:t>𝛍 is</a:t>
            </a:r>
            <a:r>
              <a:rPr lang="en-GB" sz="3300" b="0" i="0" u="none" strike="noStrike" dirty="0">
                <a:solidFill>
                  <a:srgbClr val="202124"/>
                </a:solidFill>
                <a:effectLst/>
              </a:rPr>
              <a:t> </a:t>
            </a:r>
            <a:r>
              <a:rPr lang="en-GB" sz="3300" b="0" i="0" u="sng" strike="noStrike" dirty="0">
                <a:solidFill>
                  <a:srgbClr val="202124"/>
                </a:solidFill>
                <a:effectLst/>
              </a:rPr>
              <a:t>exactly</a:t>
            </a:r>
            <a:r>
              <a:rPr lang="en-GB" sz="3300" b="0" i="0" u="none" strike="noStrike" dirty="0">
                <a:solidFill>
                  <a:srgbClr val="202124"/>
                </a:solidFill>
                <a:effectLst/>
              </a:rPr>
              <a:t> distributed according to [</a:t>
            </a:r>
            <a:r>
              <a:rPr lang="en-US" sz="3300" dirty="0"/>
              <a:t>std/√(n)] ∙</a:t>
            </a:r>
            <a:r>
              <a:rPr lang="en-GB" sz="3300" b="0" i="0" u="none" strike="noStrike" dirty="0">
                <a:solidFill>
                  <a:srgbClr val="202124"/>
                </a:solidFill>
                <a:effectLst/>
              </a:rPr>
              <a:t> </a:t>
            </a:r>
            <a:r>
              <a:rPr kumimoji="0" lang="en-US" altLang="en-US" sz="3300" b="0" i="1" u="none" strike="noStrike" cap="none" normalizeH="0" baseline="0" dirty="0">
                <a:ln>
                  <a:noFill/>
                </a:ln>
                <a:solidFill>
                  <a:srgbClr val="202122"/>
                </a:solidFill>
                <a:effectLst/>
                <a:latin typeface="+mn-lt"/>
                <a:cs typeface="Arial" panose="020B0604020202020204" pitchFamily="34" charset="0"/>
              </a:rPr>
              <a:t>t</a:t>
            </a:r>
            <a:r>
              <a:rPr kumimoji="0" lang="en-US" altLang="en-US" sz="3300" b="0" i="0" u="none" strike="noStrike" cap="none" normalizeH="0" baseline="-25000" dirty="0">
                <a:ln>
                  <a:noFill/>
                </a:ln>
                <a:solidFill>
                  <a:srgbClr val="202122"/>
                </a:solidFill>
                <a:effectLst/>
                <a:latin typeface="+mn-lt"/>
                <a:cs typeface="Arial" panose="020B0604020202020204" pitchFamily="34" charset="0"/>
              </a:rPr>
              <a:t>n-1</a:t>
            </a:r>
            <a:endParaRPr lang="en-US" sz="3300" baseline="-25000" dirty="0"/>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8B53B0-7BF1-AAAF-5652-2A728C9C8371}"/>
              </a:ext>
            </a:extLst>
          </p:cNvPr>
          <p:cNvSpPr txBox="1"/>
          <p:nvPr/>
        </p:nvSpPr>
        <p:spPr>
          <a:xfrm>
            <a:off x="3573194" y="5407223"/>
            <a:ext cx="6699987" cy="615553"/>
          </a:xfrm>
          <a:prstGeom prst="rect">
            <a:avLst/>
          </a:prstGeom>
          <a:noFill/>
        </p:spPr>
        <p:txBody>
          <a:bodyPr wrap="square" rtlCol="0">
            <a:spAutoFit/>
          </a:bodyPr>
          <a:lstStyle/>
          <a:p>
            <a:pPr algn="r"/>
            <a:r>
              <a:rPr lang="en-US" sz="3400" dirty="0"/>
              <a:t>If data are not normally distributed…</a:t>
            </a:r>
          </a:p>
        </p:txBody>
      </p:sp>
      <p:sp>
        <p:nvSpPr>
          <p:cNvPr id="11" name="Title 1">
            <a:extLst>
              <a:ext uri="{FF2B5EF4-FFF2-40B4-BE49-F238E27FC236}">
                <a16:creationId xmlns:a16="http://schemas.microsoft.com/office/drawing/2014/main" id="{79E9AF20-EE5C-02BD-6F47-908499EA0BDB}"/>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3668845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442CC4C7-A3CA-82F9-8950-CE06082C5E0E}"/>
              </a:ext>
            </a:extLst>
          </p:cNvPr>
          <p:cNvSpPr txBox="1"/>
          <p:nvPr/>
        </p:nvSpPr>
        <p:spPr>
          <a:xfrm>
            <a:off x="86618" y="1089908"/>
            <a:ext cx="11927191" cy="984885"/>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i="1" dirty="0"/>
              <a:t>t</a:t>
            </a:r>
            <a:r>
              <a:rPr lang="en-US" altLang="en-US" sz="2900" dirty="0">
                <a:latin typeface="+mn-lt"/>
              </a:rPr>
              <a:t>-distribution methods are robust when the sample size is large (n </a:t>
            </a:r>
            <a:r>
              <a:rPr lang="en-US" altLang="en-US" sz="2900" u="sng" dirty="0">
                <a:latin typeface="+mn-lt"/>
              </a:rPr>
              <a:t>&gt;</a:t>
            </a:r>
            <a:r>
              <a:rPr lang="en-US" altLang="en-US" sz="2900" dirty="0">
                <a:latin typeface="+mn-lt"/>
              </a:rPr>
              <a:t> 30). The data should not have extreme outliers or evidence of severe skewness.</a:t>
            </a:r>
          </a:p>
        </p:txBody>
      </p:sp>
      <p:sp>
        <p:nvSpPr>
          <p:cNvPr id="2" name="TextBox 1">
            <a:extLst>
              <a:ext uri="{FF2B5EF4-FFF2-40B4-BE49-F238E27FC236}">
                <a16:creationId xmlns:a16="http://schemas.microsoft.com/office/drawing/2014/main" id="{FBD49425-3DC7-1A66-5F4A-DFBBFA621C23}"/>
              </a:ext>
            </a:extLst>
          </p:cNvPr>
          <p:cNvSpPr txBox="1"/>
          <p:nvPr/>
        </p:nvSpPr>
        <p:spPr>
          <a:xfrm>
            <a:off x="116667" y="2562084"/>
            <a:ext cx="11927191" cy="1877437"/>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dirty="0"/>
              <a:t>For small samples it is risky to use </a:t>
            </a:r>
            <a:r>
              <a:rPr lang="en-US" altLang="en-US" sz="2900" i="1" dirty="0"/>
              <a:t>t</a:t>
            </a:r>
            <a:r>
              <a:rPr lang="en-US" altLang="en-US" sz="2900" dirty="0"/>
              <a:t>-confidence intervals. Only use if you are sure the population is roughly normally distributed and the sample has no outliers and very little skew. Otherwise, other methods (e.g. bootstrap) should be used. </a:t>
            </a:r>
            <a:endParaRPr lang="en-US" altLang="en-US" sz="2900" dirty="0">
              <a:latin typeface="+mn-lt"/>
            </a:endParaRPr>
          </a:p>
        </p:txBody>
      </p:sp>
      <p:sp>
        <p:nvSpPr>
          <p:cNvPr id="6" name="Title 1">
            <a:extLst>
              <a:ext uri="{FF2B5EF4-FFF2-40B4-BE49-F238E27FC236}">
                <a16:creationId xmlns:a16="http://schemas.microsoft.com/office/drawing/2014/main" id="{07969106-9D0D-6523-F938-4F2A9C7E3C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Consequence of CLT </a:t>
            </a:r>
          </a:p>
        </p:txBody>
      </p:sp>
    </p:spTree>
    <p:extLst>
      <p:ext uri="{BB962C8B-B14F-4D97-AF65-F5344CB8AC3E}">
        <p14:creationId xmlns:p14="http://schemas.microsoft.com/office/powerpoint/2010/main" val="904484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Simulations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/apps/stats/central-limit-theorem </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924FE7B-F5CE-AB16-41CD-F73727A518C2}"/>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568843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4C9-D461-4F89-47E4-F8735029749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6D10C2D-6C46-716F-189C-BC752DAD1803}"/>
              </a:ext>
            </a:extLst>
          </p:cNvPr>
          <p:cNvSpPr txBox="1"/>
          <p:nvPr/>
        </p:nvSpPr>
        <p:spPr>
          <a:xfrm>
            <a:off x="168439" y="1058780"/>
            <a:ext cx="11903247" cy="2084866"/>
          </a:xfrm>
          <a:prstGeom prst="rect">
            <a:avLst/>
          </a:prstGeom>
          <a:noFill/>
        </p:spPr>
        <p:txBody>
          <a:bodyPr wrap="square" rtlCol="0">
            <a:spAutoFit/>
          </a:bodyPr>
          <a:lstStyle/>
          <a:p>
            <a:pPr marL="342900" indent="-342900">
              <a:buFont typeface="Wingdings" pitchFamily="2" charset="2"/>
              <a:buChar char="§"/>
            </a:pPr>
            <a:r>
              <a:rPr lang="en-US" sz="3100" dirty="0"/>
              <a:t>A hypothesis is a statement about the population(s).</a:t>
            </a:r>
          </a:p>
          <a:p>
            <a:endParaRPr lang="en-US" sz="1400" dirty="0"/>
          </a:p>
          <a:p>
            <a:pPr>
              <a:lnSpc>
                <a:spcPct val="120000"/>
              </a:lnSpc>
            </a:pPr>
            <a:r>
              <a:rPr lang="en-US" sz="2400" dirty="0"/>
              <a:t>	Example n.1: Carboplatin induced response in at least 70% of NSCLC patients</a:t>
            </a:r>
          </a:p>
          <a:p>
            <a:pPr>
              <a:lnSpc>
                <a:spcPct val="120000"/>
              </a:lnSpc>
            </a:pPr>
            <a:r>
              <a:rPr lang="en-US" sz="2400" dirty="0"/>
              <a:t>	Example n.2: The mean pressure is the same in C57BL/6J and DBA/2J mice</a:t>
            </a:r>
          </a:p>
          <a:p>
            <a:pPr>
              <a:lnSpc>
                <a:spcPct val="120000"/>
              </a:lnSpc>
            </a:pPr>
            <a:r>
              <a:rPr lang="en-US" sz="2400" dirty="0"/>
              <a:t>	Example n.3: The two populations A and B have the same height distribution</a:t>
            </a:r>
          </a:p>
        </p:txBody>
      </p:sp>
      <p:sp>
        <p:nvSpPr>
          <p:cNvPr id="6" name="TextBox 5">
            <a:extLst>
              <a:ext uri="{FF2B5EF4-FFF2-40B4-BE49-F238E27FC236}">
                <a16:creationId xmlns:a16="http://schemas.microsoft.com/office/drawing/2014/main" id="{D56D8FED-D5D6-A39F-90DE-9569FD6FBDD7}"/>
              </a:ext>
            </a:extLst>
          </p:cNvPr>
          <p:cNvSpPr txBox="1"/>
          <p:nvPr/>
        </p:nvSpPr>
        <p:spPr>
          <a:xfrm>
            <a:off x="176458" y="3725781"/>
            <a:ext cx="11903247" cy="2561920"/>
          </a:xfrm>
          <a:prstGeom prst="rect">
            <a:avLst/>
          </a:prstGeom>
          <a:noFill/>
        </p:spPr>
        <p:txBody>
          <a:bodyPr wrap="square" rtlCol="0">
            <a:spAutoFit/>
          </a:bodyPr>
          <a:lstStyle/>
          <a:p>
            <a:pPr marL="342900" indent="-342900">
              <a:buFont typeface="Wingdings" pitchFamily="2" charset="2"/>
              <a:buChar char="§"/>
            </a:pPr>
            <a:r>
              <a:rPr lang="en-US" sz="3100" dirty="0"/>
              <a:t>The goal of a hypothesis test is to decide, </a:t>
            </a:r>
            <a:r>
              <a:rPr lang="en-US" sz="3100" b="1" dirty="0"/>
              <a:t>based on data collected</a:t>
            </a:r>
            <a:r>
              <a:rPr lang="en-US" sz="3100" dirty="0"/>
              <a:t>, which of two complementary hypotheses is true.</a:t>
            </a:r>
          </a:p>
          <a:p>
            <a:endParaRPr lang="en-US" sz="1400" dirty="0"/>
          </a:p>
          <a:p>
            <a:pPr>
              <a:lnSpc>
                <a:spcPct val="120000"/>
              </a:lnSpc>
            </a:pPr>
            <a:r>
              <a:rPr lang="en-US" sz="2400" dirty="0"/>
              <a:t>	Example n.1: 	H</a:t>
            </a:r>
            <a:r>
              <a:rPr lang="en-US" sz="2400" baseline="-25000" dirty="0"/>
              <a:t>0</a:t>
            </a:r>
            <a:r>
              <a:rPr lang="en-US" sz="2400" dirty="0"/>
              <a:t>: RR &lt; 0.70; H</a:t>
            </a:r>
            <a:r>
              <a:rPr lang="en-US" sz="2400" baseline="-25000" dirty="0"/>
              <a:t>1</a:t>
            </a:r>
            <a:r>
              <a:rPr lang="en-US" sz="2400" dirty="0"/>
              <a:t>: RR </a:t>
            </a:r>
            <a:r>
              <a:rPr lang="en-US" sz="2400" u="sng" dirty="0"/>
              <a:t>&gt;</a:t>
            </a:r>
            <a:r>
              <a:rPr lang="en-US" sz="2400" dirty="0"/>
              <a:t> 0.70</a:t>
            </a:r>
          </a:p>
          <a:p>
            <a:pPr>
              <a:lnSpc>
                <a:spcPct val="120000"/>
              </a:lnSpc>
            </a:pPr>
            <a:r>
              <a:rPr lang="en-US" sz="2400" dirty="0"/>
              <a:t>	Example n.2: 	H</a:t>
            </a:r>
            <a:r>
              <a:rPr lang="en-US" sz="2400" baseline="-25000" dirty="0"/>
              <a:t>0</a:t>
            </a:r>
            <a:r>
              <a:rPr lang="en-US" sz="2400" dirty="0"/>
              <a:t>: 𝛍</a:t>
            </a:r>
            <a:r>
              <a:rPr lang="en-US" sz="2400" baseline="-25000" dirty="0"/>
              <a:t>1</a:t>
            </a:r>
            <a:r>
              <a:rPr lang="en-US" sz="2400" dirty="0"/>
              <a:t> = 𝛍</a:t>
            </a:r>
            <a:r>
              <a:rPr lang="en-US" sz="2400" baseline="-25000" dirty="0"/>
              <a:t>2</a:t>
            </a:r>
            <a:r>
              <a:rPr lang="en-US" sz="2400" dirty="0"/>
              <a:t>; H</a:t>
            </a:r>
            <a:r>
              <a:rPr lang="en-US" sz="2400" baseline="-25000" dirty="0"/>
              <a:t>1</a:t>
            </a:r>
            <a:r>
              <a:rPr lang="en-US" sz="2400" dirty="0"/>
              <a:t>: 𝛍</a:t>
            </a:r>
            <a:r>
              <a:rPr lang="en-US" sz="2400" baseline="-25000" dirty="0"/>
              <a:t>1 </a:t>
            </a:r>
            <a:r>
              <a:rPr lang="en-US" sz="2400" dirty="0"/>
              <a:t>≠ 𝛍	</a:t>
            </a:r>
          </a:p>
          <a:p>
            <a:pPr>
              <a:lnSpc>
                <a:spcPct val="120000"/>
              </a:lnSpc>
            </a:pPr>
            <a:r>
              <a:rPr lang="en-US" sz="2400" dirty="0"/>
              <a:t>	Example n.3: 	H</a:t>
            </a:r>
            <a:r>
              <a:rPr lang="en-US" sz="2400" baseline="-25000" dirty="0"/>
              <a:t>0</a:t>
            </a:r>
            <a:r>
              <a:rPr lang="en-US" sz="2400" dirty="0"/>
              <a:t>: D</a:t>
            </a:r>
            <a:r>
              <a:rPr lang="en-US" sz="2400" baseline="-25000" dirty="0"/>
              <a:t>A</a:t>
            </a:r>
            <a:r>
              <a:rPr lang="en-US" sz="2400" dirty="0"/>
              <a:t> = D</a:t>
            </a:r>
            <a:r>
              <a:rPr lang="en-US" sz="2400" baseline="-25000" dirty="0"/>
              <a:t>B</a:t>
            </a:r>
            <a:r>
              <a:rPr lang="en-US" sz="2400" dirty="0"/>
              <a:t>; H</a:t>
            </a:r>
            <a:r>
              <a:rPr lang="en-US" sz="2400" baseline="-25000" dirty="0"/>
              <a:t>1</a:t>
            </a:r>
            <a:r>
              <a:rPr lang="en-US" sz="2400" dirty="0"/>
              <a:t>: D</a:t>
            </a:r>
            <a:r>
              <a:rPr lang="en-US" sz="2400" baseline="-25000" dirty="0"/>
              <a:t>A</a:t>
            </a:r>
            <a:r>
              <a:rPr lang="en-US" sz="2400" dirty="0"/>
              <a:t> ≠ D</a:t>
            </a:r>
            <a:r>
              <a:rPr lang="en-US" sz="2400" baseline="-25000" dirty="0"/>
              <a:t>B</a:t>
            </a:r>
            <a:endParaRPr lang="en-US" sz="2400" dirty="0"/>
          </a:p>
        </p:txBody>
      </p:sp>
    </p:spTree>
    <p:extLst>
      <p:ext uri="{BB962C8B-B14F-4D97-AF65-F5344CB8AC3E}">
        <p14:creationId xmlns:p14="http://schemas.microsoft.com/office/powerpoint/2010/main" val="92625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2314"/>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1987"/>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343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391098"/>
            <a:ext cx="4488072" cy="461665"/>
          </a:xfrm>
          <a:prstGeom prst="rect">
            <a:avLst/>
          </a:prstGeom>
          <a:noFill/>
        </p:spPr>
        <p:txBody>
          <a:bodyPr wrap="square" rtlCol="0">
            <a:spAutoFit/>
          </a:bodyPr>
          <a:lstStyle/>
          <a:p>
            <a:r>
              <a:rPr lang="en-US" sz="2400" dirty="0"/>
              <a:t>Ratio scale (meaningful zero point)</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1" y="4664430"/>
            <a:ext cx="4479306" cy="461665"/>
          </a:xfrm>
          <a:prstGeom prst="rect">
            <a:avLst/>
          </a:prstGeom>
          <a:noFill/>
        </p:spPr>
        <p:txBody>
          <a:bodyPr wrap="square" rtlCol="0">
            <a:spAutoFit/>
          </a:bodyPr>
          <a:lstStyle/>
          <a:p>
            <a:r>
              <a:rPr lang="en-US" sz="2400" dirty="0"/>
              <a:t>Interval scale (arbitrary zero point)</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ever Information | Mount Sinai - New York">
            <a:extLst>
              <a:ext uri="{FF2B5EF4-FFF2-40B4-BE49-F238E27FC236}">
                <a16:creationId xmlns:a16="http://schemas.microsoft.com/office/drawing/2014/main" id="{278DC706-6055-F178-CBFA-5BFD91002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0825" y="3996823"/>
            <a:ext cx="1894433" cy="15155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7504" y="5034756"/>
            <a:ext cx="1857789" cy="139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26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6797-1173-AEF8-A885-BD33FD88F27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89D0AD0-A09F-DB13-3021-540A9D091801}"/>
              </a:ext>
            </a:extLst>
          </p:cNvPr>
          <p:cNvSpPr txBox="1"/>
          <p:nvPr/>
        </p:nvSpPr>
        <p:spPr>
          <a:xfrm>
            <a:off x="168439" y="1058780"/>
            <a:ext cx="11903247" cy="1796197"/>
          </a:xfrm>
          <a:prstGeom prst="rect">
            <a:avLst/>
          </a:prstGeom>
          <a:noFill/>
        </p:spPr>
        <p:txBody>
          <a:bodyPr wrap="square" rtlCol="0">
            <a:spAutoFit/>
          </a:bodyPr>
          <a:lstStyle/>
          <a:p>
            <a:r>
              <a:rPr lang="en-US" sz="3100" dirty="0"/>
              <a:t>H</a:t>
            </a:r>
            <a:r>
              <a:rPr lang="en-US" sz="3100" baseline="-25000" dirty="0"/>
              <a:t>0</a:t>
            </a:r>
            <a:r>
              <a:rPr lang="en-US" sz="3100" dirty="0"/>
              <a:t>: null hypothesis</a:t>
            </a:r>
          </a:p>
          <a:p>
            <a:r>
              <a:rPr lang="en-US" sz="3100" dirty="0"/>
              <a:t>H</a:t>
            </a:r>
            <a:r>
              <a:rPr lang="en-US" sz="3100" baseline="-25000" dirty="0"/>
              <a:t>1</a:t>
            </a:r>
            <a:r>
              <a:rPr lang="en-US" sz="3100" dirty="0"/>
              <a:t>: alternative hypothesis</a:t>
            </a:r>
          </a:p>
          <a:p>
            <a:endParaRPr lang="en-US" sz="1400" dirty="0"/>
          </a:p>
          <a:p>
            <a:pPr>
              <a:lnSpc>
                <a:spcPct val="120000"/>
              </a:lnSpc>
            </a:pPr>
            <a:r>
              <a:rPr lang="en-US" sz="3100" dirty="0"/>
              <a:t>There is no symmetry between H</a:t>
            </a:r>
            <a:r>
              <a:rPr lang="en-US" sz="3100" baseline="-25000" dirty="0"/>
              <a:t>0</a:t>
            </a:r>
            <a:r>
              <a:rPr lang="en-US" sz="3100" dirty="0"/>
              <a:t> and H</a:t>
            </a:r>
            <a:r>
              <a:rPr lang="en-US" sz="3100" baseline="-25000" dirty="0"/>
              <a:t>1</a:t>
            </a:r>
            <a:r>
              <a:rPr lang="en-US" sz="2400" dirty="0"/>
              <a:t>:</a:t>
            </a:r>
            <a:endParaRPr lang="en-US" sz="3100" dirty="0"/>
          </a:p>
        </p:txBody>
      </p:sp>
      <p:sp>
        <p:nvSpPr>
          <p:cNvPr id="6" name="Down Arrow 5">
            <a:extLst>
              <a:ext uri="{FF2B5EF4-FFF2-40B4-BE49-F238E27FC236}">
                <a16:creationId xmlns:a16="http://schemas.microsoft.com/office/drawing/2014/main" id="{B1E1DBBF-407A-4514-A282-56F9CA3039BA}"/>
              </a:ext>
            </a:extLst>
          </p:cNvPr>
          <p:cNvSpPr/>
          <p:nvPr/>
        </p:nvSpPr>
        <p:spPr>
          <a:xfrm>
            <a:off x="213557" y="3066673"/>
            <a:ext cx="653716" cy="297694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7" name="TextBox 6">
            <a:extLst>
              <a:ext uri="{FF2B5EF4-FFF2-40B4-BE49-F238E27FC236}">
                <a16:creationId xmlns:a16="http://schemas.microsoft.com/office/drawing/2014/main" id="{782F3F96-E073-5A5C-BFA4-EBD1269A59A3}"/>
              </a:ext>
            </a:extLst>
          </p:cNvPr>
          <p:cNvSpPr txBox="1"/>
          <p:nvPr/>
        </p:nvSpPr>
        <p:spPr>
          <a:xfrm>
            <a:off x="830177" y="3054615"/>
            <a:ext cx="5642811" cy="523220"/>
          </a:xfrm>
          <a:prstGeom prst="rect">
            <a:avLst/>
          </a:prstGeom>
          <a:noFill/>
        </p:spPr>
        <p:txBody>
          <a:bodyPr wrap="square" rtlCol="0">
            <a:spAutoFit/>
          </a:bodyPr>
          <a:lstStyle/>
          <a:p>
            <a:r>
              <a:rPr lang="en-US" sz="2750" dirty="0"/>
              <a:t>1</a:t>
            </a:r>
            <a:r>
              <a:rPr lang="en-US" sz="2750" baseline="30000" dirty="0"/>
              <a:t>st</a:t>
            </a:r>
            <a:r>
              <a:rPr lang="en-US" sz="2750" dirty="0"/>
              <a:t> step: We assume H</a:t>
            </a:r>
            <a:r>
              <a:rPr lang="en-US" sz="2750" baseline="-25000" dirty="0"/>
              <a:t>0</a:t>
            </a:r>
            <a:r>
              <a:rPr lang="en-US" sz="2750" dirty="0"/>
              <a:t> to be true</a:t>
            </a:r>
          </a:p>
        </p:txBody>
      </p:sp>
      <p:sp>
        <p:nvSpPr>
          <p:cNvPr id="8" name="TextBox 7">
            <a:extLst>
              <a:ext uri="{FF2B5EF4-FFF2-40B4-BE49-F238E27FC236}">
                <a16:creationId xmlns:a16="http://schemas.microsoft.com/office/drawing/2014/main" id="{3CA792A5-8F8C-378B-557A-2D3D203DB2E7}"/>
              </a:ext>
            </a:extLst>
          </p:cNvPr>
          <p:cNvSpPr txBox="1"/>
          <p:nvPr/>
        </p:nvSpPr>
        <p:spPr>
          <a:xfrm>
            <a:off x="814135" y="3938594"/>
            <a:ext cx="11377865" cy="515526"/>
          </a:xfrm>
          <a:prstGeom prst="rect">
            <a:avLst/>
          </a:prstGeom>
          <a:noFill/>
        </p:spPr>
        <p:txBody>
          <a:bodyPr wrap="square" rtlCol="0">
            <a:spAutoFit/>
          </a:bodyPr>
          <a:lstStyle/>
          <a:p>
            <a:r>
              <a:rPr lang="en-US" sz="2750" dirty="0"/>
              <a:t>2</a:t>
            </a:r>
            <a:r>
              <a:rPr lang="en-US" sz="2750" baseline="30000" dirty="0"/>
              <a:t>st</a:t>
            </a:r>
            <a:r>
              <a:rPr lang="en-US" sz="2750" dirty="0"/>
              <a:t> step: The strength of evidence provided by the data </a:t>
            </a:r>
            <a:r>
              <a:rPr lang="en-US" sz="2750" b="1" dirty="0"/>
              <a:t>against</a:t>
            </a:r>
            <a:r>
              <a:rPr lang="en-US" sz="2750" dirty="0"/>
              <a:t> H</a:t>
            </a:r>
            <a:r>
              <a:rPr lang="en-US" sz="2750" baseline="-25000" dirty="0"/>
              <a:t>0 </a:t>
            </a:r>
            <a:r>
              <a:rPr lang="en-US" sz="2750" dirty="0"/>
              <a:t>is measured</a:t>
            </a:r>
          </a:p>
        </p:txBody>
      </p:sp>
      <p:sp>
        <p:nvSpPr>
          <p:cNvPr id="9" name="TextBox 8">
            <a:extLst>
              <a:ext uri="{FF2B5EF4-FFF2-40B4-BE49-F238E27FC236}">
                <a16:creationId xmlns:a16="http://schemas.microsoft.com/office/drawing/2014/main" id="{787437D5-62AC-ED21-C629-B8BCC2CACEA2}"/>
              </a:ext>
            </a:extLst>
          </p:cNvPr>
          <p:cNvSpPr txBox="1"/>
          <p:nvPr/>
        </p:nvSpPr>
        <p:spPr>
          <a:xfrm>
            <a:off x="810120" y="4931022"/>
            <a:ext cx="11377865" cy="1361911"/>
          </a:xfrm>
          <a:prstGeom prst="rect">
            <a:avLst/>
          </a:prstGeom>
          <a:noFill/>
        </p:spPr>
        <p:txBody>
          <a:bodyPr wrap="square" rtlCol="0">
            <a:spAutoFit/>
          </a:bodyPr>
          <a:lstStyle/>
          <a:p>
            <a:r>
              <a:rPr lang="en-US" sz="2750" dirty="0"/>
              <a:t>3</a:t>
            </a:r>
            <a:r>
              <a:rPr lang="en-US" sz="2750" baseline="30000" dirty="0"/>
              <a:t>st</a:t>
            </a:r>
            <a:r>
              <a:rPr lang="en-US" sz="2750" dirty="0"/>
              <a:t> step: If a contradiction is found, H</a:t>
            </a:r>
            <a:r>
              <a:rPr lang="en-US" sz="2750" baseline="-25000" dirty="0"/>
              <a:t>1</a:t>
            </a:r>
            <a:r>
              <a:rPr lang="en-US" sz="2750" dirty="0"/>
              <a:t> is accepted.</a:t>
            </a:r>
          </a:p>
          <a:p>
            <a:r>
              <a:rPr lang="en-US" sz="2750" dirty="0"/>
              <a:t>	    If a contradiction is not found, the method of proof fails and the 		    hypothesis H</a:t>
            </a:r>
            <a:r>
              <a:rPr lang="en-US" sz="2750" baseline="-25000" dirty="0"/>
              <a:t>0</a:t>
            </a:r>
            <a:r>
              <a:rPr lang="en-US" sz="2750" dirty="0"/>
              <a:t> could be either true or false</a:t>
            </a:r>
          </a:p>
        </p:txBody>
      </p:sp>
    </p:spTree>
    <p:extLst>
      <p:ext uri="{BB962C8B-B14F-4D97-AF65-F5344CB8AC3E}">
        <p14:creationId xmlns:p14="http://schemas.microsoft.com/office/powerpoint/2010/main" val="659718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Strength of evidence provided by the data</a:t>
            </a:r>
          </a:p>
        </p:txBody>
      </p:sp>
      <p:sp>
        <p:nvSpPr>
          <p:cNvPr id="3" name="TextBox 2">
            <a:extLst>
              <a:ext uri="{FF2B5EF4-FFF2-40B4-BE49-F238E27FC236}">
                <a16:creationId xmlns:a16="http://schemas.microsoft.com/office/drawing/2014/main" id="{F4025239-C6E7-E13F-3A47-43E6BF6A0B8A}"/>
              </a:ext>
            </a:extLst>
          </p:cNvPr>
          <p:cNvSpPr txBox="1"/>
          <p:nvPr/>
        </p:nvSpPr>
        <p:spPr>
          <a:xfrm>
            <a:off x="1051253" y="1217445"/>
            <a:ext cx="6485022" cy="584775"/>
          </a:xfrm>
          <a:prstGeom prst="rect">
            <a:avLst/>
          </a:prstGeom>
          <a:noFill/>
        </p:spPr>
        <p:txBody>
          <a:bodyPr wrap="square" rtlCol="0">
            <a:spAutoFit/>
          </a:bodyPr>
          <a:lstStyle/>
          <a:p>
            <a:r>
              <a:rPr lang="en-US" sz="3100" dirty="0"/>
              <a:t>Data: 			x</a:t>
            </a:r>
            <a:r>
              <a:rPr lang="en-US" sz="3100" baseline="-25000" dirty="0"/>
              <a:t>1</a:t>
            </a:r>
            <a:r>
              <a:rPr lang="en-US" sz="3100" dirty="0"/>
              <a:t>,…,</a:t>
            </a:r>
            <a:r>
              <a:rPr lang="en-US" sz="3100" dirty="0" err="1"/>
              <a:t>x</a:t>
            </a:r>
            <a:r>
              <a:rPr lang="en-US" sz="3100" baseline="-25000" dirty="0" err="1"/>
              <a:t>n</a:t>
            </a:r>
            <a:endParaRPr lang="en-US" sz="3100" baseline="-25000" dirty="0"/>
          </a:p>
        </p:txBody>
      </p:sp>
      <p:sp>
        <p:nvSpPr>
          <p:cNvPr id="6" name="TextBox 5">
            <a:extLst>
              <a:ext uri="{FF2B5EF4-FFF2-40B4-BE49-F238E27FC236}">
                <a16:creationId xmlns:a16="http://schemas.microsoft.com/office/drawing/2014/main" id="{DB5F4BA3-F5E7-0678-AC15-12501283D090}"/>
              </a:ext>
            </a:extLst>
          </p:cNvPr>
          <p:cNvSpPr txBox="1"/>
          <p:nvPr/>
        </p:nvSpPr>
        <p:spPr>
          <a:xfrm>
            <a:off x="1075809" y="2575602"/>
            <a:ext cx="6485022" cy="584775"/>
          </a:xfrm>
          <a:prstGeom prst="rect">
            <a:avLst/>
          </a:prstGeom>
          <a:noFill/>
        </p:spPr>
        <p:txBody>
          <a:bodyPr wrap="square" rtlCol="0">
            <a:spAutoFit/>
          </a:bodyPr>
          <a:lstStyle/>
          <a:p>
            <a:r>
              <a:rPr lang="en-US" sz="3100" dirty="0"/>
              <a:t>Test statistic: 		</a:t>
            </a:r>
            <a:r>
              <a:rPr lang="en-US" sz="3100" dirty="0" err="1"/>
              <a:t>t</a:t>
            </a:r>
            <a:r>
              <a:rPr lang="en-US" sz="3100" baseline="-25000" dirty="0" err="1"/>
              <a:t>s</a:t>
            </a:r>
            <a:r>
              <a:rPr lang="en-US" sz="3100" dirty="0"/>
              <a:t> = f(x</a:t>
            </a:r>
            <a:r>
              <a:rPr lang="en-US" sz="3100" baseline="-25000" dirty="0"/>
              <a:t>1</a:t>
            </a:r>
            <a:r>
              <a:rPr lang="en-US" sz="3100" dirty="0"/>
              <a:t>,…,</a:t>
            </a:r>
            <a:r>
              <a:rPr lang="en-US" sz="3100" dirty="0" err="1"/>
              <a:t>x</a:t>
            </a:r>
            <a:r>
              <a:rPr lang="en-US" sz="3100" baseline="-25000" dirty="0" err="1"/>
              <a:t>n</a:t>
            </a:r>
            <a:r>
              <a:rPr lang="en-US" sz="3100" dirty="0"/>
              <a:t>)</a:t>
            </a:r>
          </a:p>
        </p:txBody>
      </p:sp>
      <p:sp>
        <p:nvSpPr>
          <p:cNvPr id="7" name="Down Arrow 6">
            <a:extLst>
              <a:ext uri="{FF2B5EF4-FFF2-40B4-BE49-F238E27FC236}">
                <a16:creationId xmlns:a16="http://schemas.microsoft.com/office/drawing/2014/main" id="{FA5B1A36-2FEE-258D-E4EA-8FE922654DFB}"/>
              </a:ext>
            </a:extLst>
          </p:cNvPr>
          <p:cNvSpPr/>
          <p:nvPr/>
        </p:nvSpPr>
        <p:spPr>
          <a:xfrm>
            <a:off x="156404" y="1179093"/>
            <a:ext cx="697839" cy="516455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8" name="TextBox 7">
            <a:extLst>
              <a:ext uri="{FF2B5EF4-FFF2-40B4-BE49-F238E27FC236}">
                <a16:creationId xmlns:a16="http://schemas.microsoft.com/office/drawing/2014/main" id="{BEDF5CE2-D12C-62F7-6421-818CD5C862D9}"/>
              </a:ext>
            </a:extLst>
          </p:cNvPr>
          <p:cNvSpPr txBox="1"/>
          <p:nvPr/>
        </p:nvSpPr>
        <p:spPr>
          <a:xfrm>
            <a:off x="1053001" y="4034924"/>
            <a:ext cx="6933708" cy="569387"/>
          </a:xfrm>
          <a:prstGeom prst="rect">
            <a:avLst/>
          </a:prstGeom>
          <a:noFill/>
        </p:spPr>
        <p:txBody>
          <a:bodyPr wrap="square" rtlCol="0">
            <a:spAutoFit/>
          </a:bodyPr>
          <a:lstStyle/>
          <a:p>
            <a:r>
              <a:rPr lang="en-US" sz="3100" dirty="0"/>
              <a:t>Distribution of the test statistic under H</a:t>
            </a:r>
            <a:r>
              <a:rPr lang="en-US" sz="3100" baseline="-25000" dirty="0"/>
              <a:t>0</a:t>
            </a:r>
            <a:r>
              <a:rPr lang="en-US" sz="3100" dirty="0"/>
              <a:t>:</a:t>
            </a:r>
          </a:p>
        </p:txBody>
      </p:sp>
      <p:pic>
        <p:nvPicPr>
          <p:cNvPr id="10" name="Picture 9" descr="A diagram of a normal distribution&#10;&#10;Description automatically generated">
            <a:extLst>
              <a:ext uri="{FF2B5EF4-FFF2-40B4-BE49-F238E27FC236}">
                <a16:creationId xmlns:a16="http://schemas.microsoft.com/office/drawing/2014/main" id="{5798F266-04A0-8BD9-1E34-3ABF0978F269}"/>
              </a:ext>
            </a:extLst>
          </p:cNvPr>
          <p:cNvPicPr>
            <a:picLocks noChangeAspect="1"/>
          </p:cNvPicPr>
          <p:nvPr/>
        </p:nvPicPr>
        <p:blipFill>
          <a:blip r:embed="rId3"/>
          <a:stretch>
            <a:fillRect/>
          </a:stretch>
        </p:blipFill>
        <p:spPr>
          <a:xfrm>
            <a:off x="7928322" y="3024690"/>
            <a:ext cx="4080710" cy="2690903"/>
          </a:xfrm>
          <a:prstGeom prst="rect">
            <a:avLst/>
          </a:prstGeom>
          <a:ln>
            <a:solidFill>
              <a:schemeClr val="tx1"/>
            </a:solidFill>
          </a:ln>
        </p:spPr>
      </p:pic>
      <p:sp>
        <p:nvSpPr>
          <p:cNvPr id="11" name="TextBox 10">
            <a:extLst>
              <a:ext uri="{FF2B5EF4-FFF2-40B4-BE49-F238E27FC236}">
                <a16:creationId xmlns:a16="http://schemas.microsoft.com/office/drawing/2014/main" id="{A66ABCF0-68A7-8BD6-7B2A-C53BC23CA0EB}"/>
              </a:ext>
            </a:extLst>
          </p:cNvPr>
          <p:cNvSpPr txBox="1"/>
          <p:nvPr/>
        </p:nvSpPr>
        <p:spPr>
          <a:xfrm>
            <a:off x="1051253" y="6040401"/>
            <a:ext cx="10984343" cy="461665"/>
          </a:xfrm>
          <a:prstGeom prst="rect">
            <a:avLst/>
          </a:prstGeom>
          <a:solidFill>
            <a:schemeClr val="accent1">
              <a:lumMod val="20000"/>
              <a:lumOff val="80000"/>
            </a:schemeClr>
          </a:solidFill>
        </p:spPr>
        <p:txBody>
          <a:bodyPr wrap="square" rtlCol="0">
            <a:spAutoFit/>
          </a:bodyPr>
          <a:lstStyle/>
          <a:p>
            <a:r>
              <a:rPr lang="en-US" sz="2400" dirty="0"/>
              <a:t>The p-value is the statistical index used to measure the strength of evidence against H</a:t>
            </a:r>
            <a:r>
              <a:rPr lang="en-US" sz="2400" baseline="-25000" dirty="0"/>
              <a:t>0</a:t>
            </a:r>
            <a:r>
              <a:rPr lang="en-US" sz="2400" dirty="0"/>
              <a:t>.</a:t>
            </a:r>
          </a:p>
        </p:txBody>
      </p:sp>
    </p:spTree>
    <p:extLst>
      <p:ext uri="{BB962C8B-B14F-4D97-AF65-F5344CB8AC3E}">
        <p14:creationId xmlns:p14="http://schemas.microsoft.com/office/powerpoint/2010/main" val="10521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Evidence provided by the data</a:t>
            </a:r>
          </a:p>
        </p:txBody>
      </p:sp>
      <p:sp>
        <p:nvSpPr>
          <p:cNvPr id="4" name="TextBox 3">
            <a:extLst>
              <a:ext uri="{FF2B5EF4-FFF2-40B4-BE49-F238E27FC236}">
                <a16:creationId xmlns:a16="http://schemas.microsoft.com/office/drawing/2014/main" id="{AE5E069B-42E5-AF93-3DB7-4005EA7201AA}"/>
              </a:ext>
            </a:extLst>
          </p:cNvPr>
          <p:cNvSpPr txBox="1"/>
          <p:nvPr/>
        </p:nvSpPr>
        <p:spPr>
          <a:xfrm>
            <a:off x="168439" y="1058780"/>
            <a:ext cx="11903247" cy="1061829"/>
          </a:xfrm>
          <a:prstGeom prst="rect">
            <a:avLst/>
          </a:prstGeom>
          <a:noFill/>
        </p:spPr>
        <p:txBody>
          <a:bodyPr wrap="square" rtlCol="0">
            <a:spAutoFit/>
          </a:bodyPr>
          <a:lstStyle/>
          <a:p>
            <a:r>
              <a:rPr lang="en-US" sz="3100" dirty="0"/>
              <a:t>H</a:t>
            </a:r>
            <a:r>
              <a:rPr lang="en-US" sz="3100" baseline="-25000" dirty="0"/>
              <a:t>0</a:t>
            </a:r>
            <a:r>
              <a:rPr lang="en-US" sz="3100" dirty="0"/>
              <a:t>: </a:t>
            </a:r>
            <a:r>
              <a:rPr lang="en-US" sz="3100" dirty="0" err="1"/>
              <a:t>θ</a:t>
            </a:r>
            <a:r>
              <a:rPr lang="en-US" sz="3100" dirty="0"/>
              <a:t> = 0, </a:t>
            </a:r>
            <a:r>
              <a:rPr lang="en-US" sz="3100" dirty="0" err="1"/>
              <a:t>θ</a:t>
            </a:r>
            <a:r>
              <a:rPr lang="en-US" sz="3100" dirty="0"/>
              <a:t> ∈ {0, 1, 2}</a:t>
            </a:r>
          </a:p>
          <a:p>
            <a:r>
              <a:rPr lang="en-US" sz="3100" dirty="0"/>
              <a:t>H</a:t>
            </a:r>
            <a:r>
              <a:rPr lang="en-US" sz="3100" baseline="-25000" dirty="0"/>
              <a:t>1</a:t>
            </a:r>
            <a:r>
              <a:rPr lang="en-US" sz="3100" dirty="0"/>
              <a:t>: </a:t>
            </a:r>
            <a:r>
              <a:rPr lang="en-US" sz="3100" dirty="0" err="1"/>
              <a:t>θ</a:t>
            </a:r>
            <a:r>
              <a:rPr lang="en-US" sz="3100" dirty="0"/>
              <a:t> </a:t>
            </a:r>
            <a:r>
              <a:rPr lang="en-US" sz="3200" dirty="0"/>
              <a:t>=</a:t>
            </a:r>
            <a:r>
              <a:rPr lang="en-US" sz="3100" dirty="0"/>
              <a:t> 1,2</a:t>
            </a:r>
          </a:p>
        </p:txBody>
      </p:sp>
      <p:sp>
        <p:nvSpPr>
          <p:cNvPr id="9" name="TextBox 8">
            <a:extLst>
              <a:ext uri="{FF2B5EF4-FFF2-40B4-BE49-F238E27FC236}">
                <a16:creationId xmlns:a16="http://schemas.microsoft.com/office/drawing/2014/main" id="{1EA6F52D-B86C-0C18-467F-2B8A8568A67D}"/>
              </a:ext>
            </a:extLst>
          </p:cNvPr>
          <p:cNvSpPr txBox="1"/>
          <p:nvPr/>
        </p:nvSpPr>
        <p:spPr>
          <a:xfrm>
            <a:off x="168439" y="2467484"/>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12" name="Table 11">
            <a:extLst>
              <a:ext uri="{FF2B5EF4-FFF2-40B4-BE49-F238E27FC236}">
                <a16:creationId xmlns:a16="http://schemas.microsoft.com/office/drawing/2014/main" id="{FCAF7488-B17E-622C-7C1A-4DA652EDA10A}"/>
              </a:ext>
            </a:extLst>
          </p:cNvPr>
          <p:cNvGraphicFramePr>
            <a:graphicFrameLocks noGrp="1"/>
          </p:cNvGraphicFramePr>
          <p:nvPr>
            <p:extLst>
              <p:ext uri="{D42A27DB-BD31-4B8C-83A1-F6EECF244321}">
                <p14:modId xmlns:p14="http://schemas.microsoft.com/office/powerpoint/2010/main" val="1733853745"/>
              </p:ext>
            </p:extLst>
          </p:nvPr>
        </p:nvGraphicFramePr>
        <p:xfrm>
          <a:off x="263358" y="3084394"/>
          <a:ext cx="8128000" cy="1234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5020491"/>
                    </a:ext>
                  </a:extLst>
                </a:gridCol>
                <a:gridCol w="1625600">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sz="2100" dirty="0" err="1">
                          <a:solidFill>
                            <a:schemeClr val="tx1"/>
                          </a:solidFill>
                        </a:rPr>
                        <a:t>t</a:t>
                      </a:r>
                      <a:r>
                        <a:rPr lang="en-US" sz="2100" baseline="-25000" dirty="0" err="1">
                          <a:solidFill>
                            <a:schemeClr val="tx1"/>
                          </a:solidFill>
                        </a:rPr>
                        <a:t>s</a:t>
                      </a:r>
                      <a:endParaRPr lang="en-US" sz="210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sz="2100" b="1" dirty="0"/>
                        <a:t>Prob (</a:t>
                      </a:r>
                      <a:r>
                        <a:rPr lang="en-US" sz="2100" b="1" dirty="0" err="1"/>
                        <a:t>t</a:t>
                      </a:r>
                      <a:r>
                        <a:rPr lang="en-US" sz="2100" b="1" baseline="-25000" dirty="0" err="1"/>
                        <a:t>s</a:t>
                      </a:r>
                      <a:r>
                        <a:rPr lang="en-US" sz="2100" b="1" dirty="0"/>
                        <a:t> | H</a:t>
                      </a:r>
                      <a:r>
                        <a:rPr lang="en-US" sz="2100" b="1" baseline="-25000" dirty="0"/>
                        <a:t>0</a:t>
                      </a:r>
                      <a:r>
                        <a:rPr lang="en-US" sz="21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sz="2100"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14" name="TextBox 13">
            <a:extLst>
              <a:ext uri="{FF2B5EF4-FFF2-40B4-BE49-F238E27FC236}">
                <a16:creationId xmlns:a16="http://schemas.microsoft.com/office/drawing/2014/main" id="{2343CD0A-5AC6-0530-61B1-B3FC62562E9C}"/>
              </a:ext>
            </a:extLst>
          </p:cNvPr>
          <p:cNvSpPr txBox="1"/>
          <p:nvPr/>
        </p:nvSpPr>
        <p:spPr>
          <a:xfrm>
            <a:off x="227262" y="4610621"/>
            <a:ext cx="11575716" cy="2123658"/>
          </a:xfrm>
          <a:prstGeom prst="rect">
            <a:avLst/>
          </a:prstGeom>
          <a:noFill/>
        </p:spPr>
        <p:txBody>
          <a:bodyPr wrap="square">
            <a:spAutoFit/>
          </a:bodyPr>
          <a:lstStyle/>
          <a:p>
            <a:pPr algn="just"/>
            <a:r>
              <a:rPr lang="en-GB" sz="2200" dirty="0">
                <a:effectLst/>
              </a:rPr>
              <a:t>An </a:t>
            </a:r>
            <a:r>
              <a:rPr lang="el-GR" sz="2200" b="1" dirty="0">
                <a:effectLst/>
              </a:rPr>
              <a:t>α </a:t>
            </a:r>
            <a:r>
              <a:rPr lang="en-GB" sz="2200" b="1" dirty="0">
                <a:effectLst/>
              </a:rPr>
              <a:t>significance level </a:t>
            </a:r>
            <a:r>
              <a:rPr lang="en-GB" sz="2200" dirty="0">
                <a:effectLst/>
              </a:rPr>
              <a:t>(e.g. 0.05) is simply a decision rule as to which p-values will cause one to reject the null hypothesis. In other words, it is merely a decision point as to how weird the data must be before rejecting the null model. If the p-value is less than or equal to </a:t>
            </a:r>
            <a:r>
              <a:rPr lang="el-GR" sz="2200" dirty="0">
                <a:effectLst/>
              </a:rPr>
              <a:t>α, </a:t>
            </a:r>
            <a:r>
              <a:rPr lang="en-GB" sz="2200" dirty="0">
                <a:effectLst/>
              </a:rPr>
              <a:t>the null is rejected. Implicitly, an </a:t>
            </a:r>
            <a:r>
              <a:rPr lang="el-GR" sz="2200" dirty="0">
                <a:effectLst/>
              </a:rPr>
              <a:t>α </a:t>
            </a:r>
            <a:r>
              <a:rPr lang="en-GB" sz="2200" dirty="0">
                <a:effectLst/>
              </a:rPr>
              <a:t>level determines what data would cause one to reject H</a:t>
            </a:r>
            <a:r>
              <a:rPr lang="en-GB" sz="2200" baseline="-25000" dirty="0">
                <a:effectLst/>
              </a:rPr>
              <a:t>0</a:t>
            </a:r>
            <a:r>
              <a:rPr lang="en-GB" sz="2200" dirty="0">
                <a:effectLst/>
              </a:rPr>
              <a:t> and what data will not cause rejection. The </a:t>
            </a:r>
            <a:r>
              <a:rPr lang="el-GR" sz="2200" dirty="0">
                <a:effectLst/>
              </a:rPr>
              <a:t>α </a:t>
            </a:r>
            <a:r>
              <a:rPr lang="en-GB" sz="2200" dirty="0">
                <a:effectLst/>
              </a:rPr>
              <a:t>level rejection region is defined as the set of all data points that have a p-value less than or equal to </a:t>
            </a:r>
            <a:r>
              <a:rPr lang="el-GR" sz="2200" dirty="0">
                <a:effectLst/>
              </a:rPr>
              <a:t>α. </a:t>
            </a:r>
            <a:endParaRPr lang="el-GR" sz="2200" dirty="0"/>
          </a:p>
        </p:txBody>
      </p:sp>
    </p:spTree>
    <p:extLst>
      <p:ext uri="{BB962C8B-B14F-4D97-AF65-F5344CB8AC3E}">
        <p14:creationId xmlns:p14="http://schemas.microsoft.com/office/powerpoint/2010/main" val="49917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571-A4DB-DB37-8E79-EFC8466824B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two types of errors in hypothesis testing</a:t>
            </a:r>
          </a:p>
        </p:txBody>
      </p:sp>
      <p:graphicFrame>
        <p:nvGraphicFramePr>
          <p:cNvPr id="3" name="Table 2">
            <a:extLst>
              <a:ext uri="{FF2B5EF4-FFF2-40B4-BE49-F238E27FC236}">
                <a16:creationId xmlns:a16="http://schemas.microsoft.com/office/drawing/2014/main" id="{1CF97066-0463-B020-FC89-E5B27F5DFB2E}"/>
              </a:ext>
            </a:extLst>
          </p:cNvPr>
          <p:cNvGraphicFramePr>
            <a:graphicFrameLocks noGrp="1"/>
          </p:cNvGraphicFramePr>
          <p:nvPr>
            <p:extLst>
              <p:ext uri="{D42A27DB-BD31-4B8C-83A1-F6EECF244321}">
                <p14:modId xmlns:p14="http://schemas.microsoft.com/office/powerpoint/2010/main" val="3375402645"/>
              </p:ext>
            </p:extLst>
          </p:nvPr>
        </p:nvGraphicFramePr>
        <p:xfrm>
          <a:off x="2940147" y="1547448"/>
          <a:ext cx="6332047" cy="2458720"/>
        </p:xfrm>
        <a:graphic>
          <a:graphicData uri="http://schemas.openxmlformats.org/drawingml/2006/table">
            <a:tbl>
              <a:tblPr firstRow="1" bandRow="1">
                <a:tableStyleId>{5C22544A-7EE6-4342-B048-85BDC9FD1C3A}</a:tableStyleId>
              </a:tblPr>
              <a:tblGrid>
                <a:gridCol w="1053656">
                  <a:extLst>
                    <a:ext uri="{9D8B030D-6E8A-4147-A177-3AD203B41FA5}">
                      <a16:colId xmlns:a16="http://schemas.microsoft.com/office/drawing/2014/main" val="4183264012"/>
                    </a:ext>
                  </a:extLst>
                </a:gridCol>
                <a:gridCol w="1156555">
                  <a:extLst>
                    <a:ext uri="{9D8B030D-6E8A-4147-A177-3AD203B41FA5}">
                      <a16:colId xmlns:a16="http://schemas.microsoft.com/office/drawing/2014/main" val="3890820727"/>
                    </a:ext>
                  </a:extLst>
                </a:gridCol>
                <a:gridCol w="2060918">
                  <a:extLst>
                    <a:ext uri="{9D8B030D-6E8A-4147-A177-3AD203B41FA5}">
                      <a16:colId xmlns:a16="http://schemas.microsoft.com/office/drawing/2014/main" val="3429917012"/>
                    </a:ext>
                  </a:extLst>
                </a:gridCol>
                <a:gridCol w="2060918">
                  <a:extLst>
                    <a:ext uri="{9D8B030D-6E8A-4147-A177-3AD203B41FA5}">
                      <a16:colId xmlns:a16="http://schemas.microsoft.com/office/drawing/2014/main" val="2216674969"/>
                    </a:ext>
                  </a:extLst>
                </a:gridCol>
              </a:tblGrid>
              <a:tr h="396747">
                <a:tc rowSpan="2" gridSpan="2">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rPr>
                        <a:t>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990504"/>
                  </a:ext>
                </a:extLst>
              </a:tr>
              <a:tr h="370840">
                <a:tc gridSpan="2" v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Accept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Reject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966702"/>
                  </a:ext>
                </a:extLst>
              </a:tr>
              <a:tr h="741680">
                <a:tc rowSpan="2">
                  <a:txBody>
                    <a:bodyPr/>
                    <a:lstStyle/>
                    <a:p>
                      <a:pPr>
                        <a:lnSpc>
                          <a:spcPct val="250000"/>
                        </a:lnSpc>
                      </a:pPr>
                      <a:r>
                        <a:rPr lang="en-US" sz="2800" b="1" dirty="0">
                          <a:solidFill>
                            <a:schemeClr val="tx1"/>
                          </a:solidFill>
                        </a:rPr>
                        <a:t>Truth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80000"/>
                        </a:lnSpc>
                      </a:pPr>
                      <a:r>
                        <a:rPr lang="en-US" sz="2000" dirty="0">
                          <a:solidFill>
                            <a:schemeClr val="tx1"/>
                          </a:solidFill>
                        </a:rPr>
                        <a:t>Type I error (𝜶)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76888338"/>
                  </a:ext>
                </a:extLst>
              </a:tr>
              <a:tr h="74168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Type II error (𝜷)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39491027"/>
                  </a:ext>
                </a:extLst>
              </a:tr>
            </a:tbl>
          </a:graphicData>
        </a:graphic>
      </p:graphicFrame>
      <p:sp>
        <p:nvSpPr>
          <p:cNvPr id="7" name="TextBox 6">
            <a:extLst>
              <a:ext uri="{FF2B5EF4-FFF2-40B4-BE49-F238E27FC236}">
                <a16:creationId xmlns:a16="http://schemas.microsoft.com/office/drawing/2014/main" id="{A69A41B1-8F74-7CB0-1430-2172FEF50EED}"/>
              </a:ext>
            </a:extLst>
          </p:cNvPr>
          <p:cNvSpPr txBox="1"/>
          <p:nvPr/>
        </p:nvSpPr>
        <p:spPr>
          <a:xfrm>
            <a:off x="225082" y="4608919"/>
            <a:ext cx="11633983" cy="2092881"/>
          </a:xfrm>
          <a:prstGeom prst="rect">
            <a:avLst/>
          </a:prstGeom>
          <a:noFill/>
        </p:spPr>
        <p:txBody>
          <a:bodyPr wrap="square" rtlCol="0">
            <a:spAutoFit/>
          </a:bodyPr>
          <a:lstStyle/>
          <a:p>
            <a:pPr marL="457200" indent="-457200">
              <a:buFont typeface="+mj-lt"/>
              <a:buAutoNum type="arabicPeriod"/>
            </a:pPr>
            <a:r>
              <a:rPr lang="en-US" sz="2600" dirty="0"/>
              <a:t>If the hypothesis test incorrectly decides to reject H</a:t>
            </a:r>
            <a:r>
              <a:rPr lang="en-US" sz="2600" baseline="-25000" dirty="0"/>
              <a:t>0</a:t>
            </a:r>
            <a:r>
              <a:rPr lang="en-US" sz="2600" dirty="0"/>
              <a:t>, then the test has made a Type I error  (i.e. false positive decision)</a:t>
            </a:r>
          </a:p>
          <a:p>
            <a:pPr marL="457200" indent="-457200">
              <a:buFont typeface="+mj-lt"/>
              <a:buAutoNum type="arabicPeriod"/>
            </a:pPr>
            <a:endParaRPr lang="en-US" sz="2600" dirty="0"/>
          </a:p>
          <a:p>
            <a:pPr marL="457200" indent="-457200">
              <a:buFont typeface="+mj-lt"/>
              <a:buAutoNum type="arabicPeriod"/>
            </a:pPr>
            <a:r>
              <a:rPr lang="en-US" sz="2600" dirty="0"/>
              <a:t>If the hypothesis test incorrectly decides to not reject H</a:t>
            </a:r>
            <a:r>
              <a:rPr lang="en-US" sz="2600" baseline="-25000" dirty="0"/>
              <a:t>0</a:t>
            </a:r>
            <a:r>
              <a:rPr lang="en-US" sz="2600" dirty="0"/>
              <a:t>, then the test has made a Type II error (i.e. false negative decision)</a:t>
            </a:r>
          </a:p>
        </p:txBody>
      </p:sp>
    </p:spTree>
    <p:extLst>
      <p:ext uri="{BB962C8B-B14F-4D97-AF65-F5344CB8AC3E}">
        <p14:creationId xmlns:p14="http://schemas.microsoft.com/office/powerpoint/2010/main" val="70048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3" name="TextBox 2">
            <a:extLst>
              <a:ext uri="{FF2B5EF4-FFF2-40B4-BE49-F238E27FC236}">
                <a16:creationId xmlns:a16="http://schemas.microsoft.com/office/drawing/2014/main" id="{D34C2C6F-02AD-CEC6-A607-E99B315037DC}"/>
              </a:ext>
            </a:extLst>
          </p:cNvPr>
          <p:cNvSpPr txBox="1"/>
          <p:nvPr/>
        </p:nvSpPr>
        <p:spPr>
          <a:xfrm>
            <a:off x="97659" y="1004444"/>
            <a:ext cx="11925086" cy="1046440"/>
          </a:xfrm>
          <a:prstGeom prst="rect">
            <a:avLst/>
          </a:prstGeom>
          <a:noFill/>
        </p:spPr>
        <p:txBody>
          <a:bodyPr wrap="square">
            <a:spAutoFit/>
          </a:bodyPr>
          <a:lstStyle/>
          <a:p>
            <a:r>
              <a:rPr lang="en-US" sz="3000" dirty="0"/>
              <a:t>The power (1-</a:t>
            </a:r>
            <a:r>
              <a:rPr lang="en-US" sz="3000" dirty="0">
                <a:solidFill>
                  <a:schemeClr val="tx1"/>
                </a:solidFill>
              </a:rPr>
              <a:t>𝜷) </a:t>
            </a:r>
            <a:r>
              <a:rPr lang="en-US" sz="3000" dirty="0"/>
              <a:t>of a hypothesis test is the probability to reject the null hypothesis (H</a:t>
            </a:r>
            <a:r>
              <a:rPr lang="en-US" sz="3000" baseline="-25000" dirty="0"/>
              <a:t>0</a:t>
            </a:r>
            <a:r>
              <a:rPr lang="en-US" sz="3000" dirty="0"/>
              <a:t>) if H</a:t>
            </a:r>
            <a:r>
              <a:rPr lang="en-US" sz="3000" baseline="-25000" dirty="0"/>
              <a:t>1</a:t>
            </a:r>
            <a:r>
              <a:rPr lang="en-US" sz="3000" dirty="0"/>
              <a:t> is true. It is a function of alternative simple hypotheses.</a:t>
            </a:r>
          </a:p>
        </p:txBody>
      </p:sp>
      <p:sp>
        <p:nvSpPr>
          <p:cNvPr id="6" name="TextBox 5">
            <a:extLst>
              <a:ext uri="{FF2B5EF4-FFF2-40B4-BE49-F238E27FC236}">
                <a16:creationId xmlns:a16="http://schemas.microsoft.com/office/drawing/2014/main" id="{678F1156-F016-5FF4-A5F2-00FAE65EF212}"/>
              </a:ext>
            </a:extLst>
          </p:cNvPr>
          <p:cNvSpPr txBox="1"/>
          <p:nvPr/>
        </p:nvSpPr>
        <p:spPr>
          <a:xfrm>
            <a:off x="168439" y="2509688"/>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7" name="Table 6">
            <a:extLst>
              <a:ext uri="{FF2B5EF4-FFF2-40B4-BE49-F238E27FC236}">
                <a16:creationId xmlns:a16="http://schemas.microsoft.com/office/drawing/2014/main" id="{96711E22-ACEB-6099-0D8C-9380C788B8DD}"/>
              </a:ext>
            </a:extLst>
          </p:cNvPr>
          <p:cNvGraphicFramePr>
            <a:graphicFrameLocks noGrp="1"/>
          </p:cNvGraphicFramePr>
          <p:nvPr>
            <p:extLst>
              <p:ext uri="{D42A27DB-BD31-4B8C-83A1-F6EECF244321}">
                <p14:modId xmlns:p14="http://schemas.microsoft.com/office/powerpoint/2010/main" val="2231618117"/>
              </p:ext>
            </p:extLst>
          </p:nvPr>
        </p:nvGraphicFramePr>
        <p:xfrm>
          <a:off x="263358" y="3126596"/>
          <a:ext cx="8128000" cy="1112520"/>
        </p:xfrm>
        <a:graphic>
          <a:graphicData uri="http://schemas.openxmlformats.org/drawingml/2006/table">
            <a:tbl>
              <a:tblPr firstRow="1" bandRow="1">
                <a:tableStyleId>{5C22544A-7EE6-4342-B048-85BDC9FD1C3A}</a:tableStyleId>
              </a:tblPr>
              <a:tblGrid>
                <a:gridCol w="1692051">
                  <a:extLst>
                    <a:ext uri="{9D8B030D-6E8A-4147-A177-3AD203B41FA5}">
                      <a16:colId xmlns:a16="http://schemas.microsoft.com/office/drawing/2014/main" val="2995020491"/>
                    </a:ext>
                  </a:extLst>
                </a:gridCol>
                <a:gridCol w="1559149">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b="1" dirty="0"/>
                        <a:t>Prob (</a:t>
                      </a:r>
                      <a:r>
                        <a:rPr lang="en-US" b="1" dirty="0" err="1"/>
                        <a:t>t</a:t>
                      </a:r>
                      <a:r>
                        <a:rPr lang="en-US" b="1" baseline="-25000" dirty="0" err="1"/>
                        <a:t>s</a:t>
                      </a:r>
                      <a:r>
                        <a:rPr lang="en-US" b="1" dirty="0"/>
                        <a:t> | H</a:t>
                      </a:r>
                      <a:r>
                        <a:rPr lang="en-US" b="1" baseline="-25000" dirty="0"/>
                        <a:t>0</a:t>
                      </a: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8" name="Rectangle 7">
            <a:extLst>
              <a:ext uri="{FF2B5EF4-FFF2-40B4-BE49-F238E27FC236}">
                <a16:creationId xmlns:a16="http://schemas.microsoft.com/office/drawing/2014/main" id="{92D80183-F1DC-933D-AFEE-038605D71416}"/>
              </a:ext>
            </a:extLst>
          </p:cNvPr>
          <p:cNvSpPr/>
          <p:nvPr/>
        </p:nvSpPr>
        <p:spPr>
          <a:xfrm>
            <a:off x="3348111" y="3050939"/>
            <a:ext cx="5162843" cy="5081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cxnSp>
        <p:nvCxnSpPr>
          <p:cNvPr id="10" name="Straight Arrow Connector 9">
            <a:extLst>
              <a:ext uri="{FF2B5EF4-FFF2-40B4-BE49-F238E27FC236}">
                <a16:creationId xmlns:a16="http://schemas.microsoft.com/office/drawing/2014/main" id="{714FF031-6272-56FF-3B83-57A515C8BB94}"/>
              </a:ext>
            </a:extLst>
          </p:cNvPr>
          <p:cNvCxnSpPr>
            <a:stCxn id="8" idx="3"/>
          </p:cNvCxnSpPr>
          <p:nvPr/>
        </p:nvCxnSpPr>
        <p:spPr>
          <a:xfrm>
            <a:off x="8510954" y="3305033"/>
            <a:ext cx="548640" cy="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583B1A-2E52-D7AC-5AC6-BF038DBC3DF3}"/>
              </a:ext>
            </a:extLst>
          </p:cNvPr>
          <p:cNvSpPr txBox="1"/>
          <p:nvPr/>
        </p:nvSpPr>
        <p:spPr>
          <a:xfrm>
            <a:off x="9017389" y="2954217"/>
            <a:ext cx="3033932" cy="646331"/>
          </a:xfrm>
          <a:prstGeom prst="rect">
            <a:avLst/>
          </a:prstGeom>
          <a:noFill/>
        </p:spPr>
        <p:txBody>
          <a:bodyPr wrap="square" rtlCol="0">
            <a:spAutoFit/>
          </a:bodyPr>
          <a:lstStyle/>
          <a:p>
            <a:r>
              <a:rPr lang="en-US" dirty="0"/>
              <a:t>Rejection region of the test with </a:t>
            </a:r>
            <a:r>
              <a:rPr lang="el-GR" sz="1800" b="1" dirty="0">
                <a:effectLst/>
              </a:rPr>
              <a:t>α </a:t>
            </a:r>
            <a:r>
              <a:rPr lang="en-GB" sz="1800" b="1" dirty="0">
                <a:effectLst/>
              </a:rPr>
              <a:t>significance level= 0.05</a:t>
            </a:r>
            <a:r>
              <a:rPr lang="en-GB" sz="1800" dirty="0">
                <a:effectLst/>
              </a:rPr>
              <a:t> </a:t>
            </a:r>
            <a:endParaRPr lang="en-US" dirty="0"/>
          </a:p>
        </p:txBody>
      </p:sp>
      <p:graphicFrame>
        <p:nvGraphicFramePr>
          <p:cNvPr id="12" name="Table 11">
            <a:extLst>
              <a:ext uri="{FF2B5EF4-FFF2-40B4-BE49-F238E27FC236}">
                <a16:creationId xmlns:a16="http://schemas.microsoft.com/office/drawing/2014/main" id="{768C0F56-C259-F665-245A-E735FFE897E2}"/>
              </a:ext>
            </a:extLst>
          </p:cNvPr>
          <p:cNvGraphicFramePr>
            <a:graphicFrameLocks noGrp="1"/>
          </p:cNvGraphicFramePr>
          <p:nvPr>
            <p:extLst>
              <p:ext uri="{D42A27DB-BD31-4B8C-83A1-F6EECF244321}">
                <p14:modId xmlns:p14="http://schemas.microsoft.com/office/powerpoint/2010/main" val="3569263940"/>
              </p:ext>
            </p:extLst>
          </p:nvPr>
        </p:nvGraphicFramePr>
        <p:xfrm>
          <a:off x="205156" y="5426954"/>
          <a:ext cx="8128000" cy="1112520"/>
        </p:xfrm>
        <a:graphic>
          <a:graphicData uri="http://schemas.openxmlformats.org/drawingml/2006/table">
            <a:tbl>
              <a:tblPr firstRow="1" bandRow="1">
                <a:tableStyleId>{5C22544A-7EE6-4342-B048-85BDC9FD1C3A}</a:tableStyleId>
              </a:tblPr>
              <a:tblGrid>
                <a:gridCol w="1764321">
                  <a:extLst>
                    <a:ext uri="{9D8B030D-6E8A-4147-A177-3AD203B41FA5}">
                      <a16:colId xmlns:a16="http://schemas.microsoft.com/office/drawing/2014/main" val="1507220227"/>
                    </a:ext>
                  </a:extLst>
                </a:gridCol>
                <a:gridCol w="1486879">
                  <a:extLst>
                    <a:ext uri="{9D8B030D-6E8A-4147-A177-3AD203B41FA5}">
                      <a16:colId xmlns:a16="http://schemas.microsoft.com/office/drawing/2014/main" val="3500073230"/>
                    </a:ext>
                  </a:extLst>
                </a:gridCol>
                <a:gridCol w="1625600">
                  <a:extLst>
                    <a:ext uri="{9D8B030D-6E8A-4147-A177-3AD203B41FA5}">
                      <a16:colId xmlns:a16="http://schemas.microsoft.com/office/drawing/2014/main" val="3241880820"/>
                    </a:ext>
                  </a:extLst>
                </a:gridCol>
                <a:gridCol w="1625600">
                  <a:extLst>
                    <a:ext uri="{9D8B030D-6E8A-4147-A177-3AD203B41FA5}">
                      <a16:colId xmlns:a16="http://schemas.microsoft.com/office/drawing/2014/main" val="2288183185"/>
                    </a:ext>
                  </a:extLst>
                </a:gridCol>
                <a:gridCol w="1625600">
                  <a:extLst>
                    <a:ext uri="{9D8B030D-6E8A-4147-A177-3AD203B41FA5}">
                      <a16:colId xmlns:a16="http://schemas.microsoft.com/office/drawing/2014/main" val="4230537282"/>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170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1</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GB" sz="1800" kern="1200" dirty="0">
                          <a:solidFill>
                            <a:schemeClr val="dk1"/>
                          </a:solidFill>
                          <a:effectLst/>
                          <a:latin typeface="+mn-lt"/>
                          <a:ea typeface="+mn-ea"/>
                          <a:cs typeface="+mn-cs"/>
                        </a:rPr>
                        <a:t>0.100 </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6611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2</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890964"/>
                  </a:ext>
                </a:extLst>
              </a:tr>
            </a:tbl>
          </a:graphicData>
        </a:graphic>
      </p:graphicFrame>
      <p:sp>
        <p:nvSpPr>
          <p:cNvPr id="13" name="TextBox 12">
            <a:extLst>
              <a:ext uri="{FF2B5EF4-FFF2-40B4-BE49-F238E27FC236}">
                <a16:creationId xmlns:a16="http://schemas.microsoft.com/office/drawing/2014/main" id="{B72431B2-0204-028B-7975-8357842FE6E2}"/>
              </a:ext>
            </a:extLst>
          </p:cNvPr>
          <p:cNvSpPr txBox="1"/>
          <p:nvPr/>
        </p:nvSpPr>
        <p:spPr>
          <a:xfrm>
            <a:off x="109824" y="4814444"/>
            <a:ext cx="6894098" cy="569387"/>
          </a:xfrm>
          <a:prstGeom prst="rect">
            <a:avLst/>
          </a:prstGeom>
          <a:noFill/>
        </p:spPr>
        <p:txBody>
          <a:bodyPr wrap="square">
            <a:spAutoFit/>
          </a:bodyPr>
          <a:lstStyle/>
          <a:p>
            <a:r>
              <a:rPr lang="en-US" sz="3100" dirty="0"/>
              <a:t>Distribution of the test statistic under H</a:t>
            </a:r>
            <a:r>
              <a:rPr lang="en-US" sz="3100" baseline="-25000" dirty="0"/>
              <a:t>1</a:t>
            </a:r>
            <a:r>
              <a:rPr lang="en-US" sz="3100" dirty="0"/>
              <a:t>:</a:t>
            </a:r>
          </a:p>
        </p:txBody>
      </p:sp>
      <p:sp>
        <p:nvSpPr>
          <p:cNvPr id="15" name="TextBox 14">
            <a:extLst>
              <a:ext uri="{FF2B5EF4-FFF2-40B4-BE49-F238E27FC236}">
                <a16:creationId xmlns:a16="http://schemas.microsoft.com/office/drawing/2014/main" id="{D57BC41E-4EEE-2AF5-88BF-E0D5A7274A79}"/>
              </a:ext>
            </a:extLst>
          </p:cNvPr>
          <p:cNvSpPr txBox="1"/>
          <p:nvPr/>
        </p:nvSpPr>
        <p:spPr>
          <a:xfrm>
            <a:off x="9158461" y="5811352"/>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1</a:t>
            </a:r>
            <a:r>
              <a:rPr lang="en-US" sz="1800" dirty="0">
                <a:solidFill>
                  <a:schemeClr val="tx1"/>
                </a:solidFill>
              </a:rPr>
              <a:t>) = 0.900 </a:t>
            </a:r>
            <a:endParaRPr lang="en-US" dirty="0"/>
          </a:p>
        </p:txBody>
      </p:sp>
      <p:sp>
        <p:nvSpPr>
          <p:cNvPr id="16" name="TextBox 15">
            <a:extLst>
              <a:ext uri="{FF2B5EF4-FFF2-40B4-BE49-F238E27FC236}">
                <a16:creationId xmlns:a16="http://schemas.microsoft.com/office/drawing/2014/main" id="{EAE1E47C-F216-3A61-F7C5-EC81FDBB1FCB}"/>
              </a:ext>
            </a:extLst>
          </p:cNvPr>
          <p:cNvSpPr txBox="1"/>
          <p:nvPr/>
        </p:nvSpPr>
        <p:spPr>
          <a:xfrm>
            <a:off x="9156116" y="6160700"/>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2</a:t>
            </a:r>
            <a:r>
              <a:rPr lang="en-US" sz="1800" dirty="0">
                <a:solidFill>
                  <a:schemeClr val="tx1"/>
                </a:solidFill>
              </a:rPr>
              <a:t>) = 0.902 </a:t>
            </a:r>
            <a:endParaRPr lang="en-US" dirty="0"/>
          </a:p>
        </p:txBody>
      </p:sp>
      <p:cxnSp>
        <p:nvCxnSpPr>
          <p:cNvPr id="18" name="Straight Arrow Connector 17">
            <a:extLst>
              <a:ext uri="{FF2B5EF4-FFF2-40B4-BE49-F238E27FC236}">
                <a16:creationId xmlns:a16="http://schemas.microsoft.com/office/drawing/2014/main" id="{C33B7EAD-9A42-5C1B-3918-F58546DA6F31}"/>
              </a:ext>
            </a:extLst>
          </p:cNvPr>
          <p:cNvCxnSpPr/>
          <p:nvPr/>
        </p:nvCxnSpPr>
        <p:spPr>
          <a:xfrm>
            <a:off x="8459768" y="5996018"/>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B6DA-66BA-FC8E-8D89-C5EBD952D27F}"/>
              </a:ext>
            </a:extLst>
          </p:cNvPr>
          <p:cNvCxnSpPr/>
          <p:nvPr/>
        </p:nvCxnSpPr>
        <p:spPr>
          <a:xfrm>
            <a:off x="8471488" y="6359436"/>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86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4" name="Up Arrow 3">
            <a:extLst>
              <a:ext uri="{FF2B5EF4-FFF2-40B4-BE49-F238E27FC236}">
                <a16:creationId xmlns:a16="http://schemas.microsoft.com/office/drawing/2014/main" id="{E657FB52-ED6B-21C9-5B72-D2E5BC8CAA4E}"/>
              </a:ext>
            </a:extLst>
          </p:cNvPr>
          <p:cNvSpPr/>
          <p:nvPr/>
        </p:nvSpPr>
        <p:spPr>
          <a:xfrm>
            <a:off x="291319" y="1295986"/>
            <a:ext cx="2250831" cy="48111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t>Statistical power</a:t>
            </a:r>
          </a:p>
        </p:txBody>
      </p:sp>
      <p:sp>
        <p:nvSpPr>
          <p:cNvPr id="5" name="Up Arrow 4">
            <a:extLst>
              <a:ext uri="{FF2B5EF4-FFF2-40B4-BE49-F238E27FC236}">
                <a16:creationId xmlns:a16="http://schemas.microsoft.com/office/drawing/2014/main" id="{510AFB1C-A98E-C184-B6A5-49A00E786492}"/>
              </a:ext>
            </a:extLst>
          </p:cNvPr>
          <p:cNvSpPr/>
          <p:nvPr/>
        </p:nvSpPr>
        <p:spPr>
          <a:xfrm>
            <a:off x="5198599" y="132177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Sample size</a:t>
            </a:r>
          </a:p>
        </p:txBody>
      </p:sp>
      <p:sp>
        <p:nvSpPr>
          <p:cNvPr id="14" name="Down Arrow 13">
            <a:extLst>
              <a:ext uri="{FF2B5EF4-FFF2-40B4-BE49-F238E27FC236}">
                <a16:creationId xmlns:a16="http://schemas.microsoft.com/office/drawing/2014/main" id="{373BC6C0-CFB8-62A0-20E6-57C4930C9DC9}"/>
              </a:ext>
            </a:extLst>
          </p:cNvPr>
          <p:cNvSpPr/>
          <p:nvPr/>
        </p:nvSpPr>
        <p:spPr>
          <a:xfrm>
            <a:off x="9873343" y="1396368"/>
            <a:ext cx="2014055" cy="481115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noise</a:t>
            </a:r>
          </a:p>
        </p:txBody>
      </p:sp>
      <p:sp>
        <p:nvSpPr>
          <p:cNvPr id="3" name="Up Arrow 2">
            <a:extLst>
              <a:ext uri="{FF2B5EF4-FFF2-40B4-BE49-F238E27FC236}">
                <a16:creationId xmlns:a16="http://schemas.microsoft.com/office/drawing/2014/main" id="{E7AEEC18-1C54-6440-8038-521F350D405C}"/>
              </a:ext>
            </a:extLst>
          </p:cNvPr>
          <p:cNvSpPr/>
          <p:nvPr/>
        </p:nvSpPr>
        <p:spPr>
          <a:xfrm>
            <a:off x="2741149" y="13027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signal</a:t>
            </a:r>
          </a:p>
        </p:txBody>
      </p:sp>
      <p:sp>
        <p:nvSpPr>
          <p:cNvPr id="6" name="Up Arrow 5">
            <a:extLst>
              <a:ext uri="{FF2B5EF4-FFF2-40B4-BE49-F238E27FC236}">
                <a16:creationId xmlns:a16="http://schemas.microsoft.com/office/drawing/2014/main" id="{0450A212-2D10-7316-0A0E-B81E54E00D87}"/>
              </a:ext>
            </a:extLst>
          </p:cNvPr>
          <p:cNvSpPr/>
          <p:nvPr/>
        </p:nvSpPr>
        <p:spPr>
          <a:xfrm>
            <a:off x="7598899" y="13408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Significance level (𝛂)</a:t>
            </a:r>
          </a:p>
        </p:txBody>
      </p:sp>
    </p:spTree>
    <p:extLst>
      <p:ext uri="{BB962C8B-B14F-4D97-AF65-F5344CB8AC3E}">
        <p14:creationId xmlns:p14="http://schemas.microsoft.com/office/powerpoint/2010/main" val="17426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a:t>
            </a:r>
          </a:p>
        </p:txBody>
      </p:sp>
      <p:sp>
        <p:nvSpPr>
          <p:cNvPr id="2" name="TextBox 1">
            <a:extLst>
              <a:ext uri="{FF2B5EF4-FFF2-40B4-BE49-F238E27FC236}">
                <a16:creationId xmlns:a16="http://schemas.microsoft.com/office/drawing/2014/main" id="{BFD3EF16-BC6E-5287-5D92-1E0BF29080AC}"/>
              </a:ext>
            </a:extLst>
          </p:cNvPr>
          <p:cNvSpPr txBox="1"/>
          <p:nvPr/>
        </p:nvSpPr>
        <p:spPr>
          <a:xfrm>
            <a:off x="200025" y="1000125"/>
            <a:ext cx="11844337" cy="2000548"/>
          </a:xfrm>
          <a:prstGeom prst="rect">
            <a:avLst/>
          </a:prstGeom>
          <a:noFill/>
        </p:spPr>
        <p:txBody>
          <a:bodyPr wrap="square" rtlCol="0">
            <a:spAutoFit/>
          </a:bodyPr>
          <a:lstStyle/>
          <a:p>
            <a:pPr algn="just"/>
            <a:r>
              <a:rPr lang="en-US" sz="3100" dirty="0"/>
              <a:t>A distribution-free test is one which makes </a:t>
            </a:r>
            <a:r>
              <a:rPr lang="en-US" sz="3100" b="1" dirty="0"/>
              <a:t>no assumptions</a:t>
            </a:r>
            <a:r>
              <a:rPr lang="en-US" sz="3100" dirty="0"/>
              <a:t> about the precise form of the sampled population or the assumptions are never so elaborate as to imply a population whose distribution is </a:t>
            </a:r>
            <a:r>
              <a:rPr lang="en-US" sz="3100" b="1" dirty="0"/>
              <a:t>completely specified</a:t>
            </a:r>
            <a:r>
              <a:rPr lang="en-US" sz="3100" dirty="0"/>
              <a:t>. </a:t>
            </a:r>
          </a:p>
        </p:txBody>
      </p:sp>
      <p:graphicFrame>
        <p:nvGraphicFramePr>
          <p:cNvPr id="5" name="Table 4">
            <a:extLst>
              <a:ext uri="{FF2B5EF4-FFF2-40B4-BE49-F238E27FC236}">
                <a16:creationId xmlns:a16="http://schemas.microsoft.com/office/drawing/2014/main" id="{4FF96210-2631-F534-5859-9E509B4025BC}"/>
              </a:ext>
            </a:extLst>
          </p:cNvPr>
          <p:cNvGraphicFramePr>
            <a:graphicFrameLocks noGrp="1"/>
          </p:cNvGraphicFramePr>
          <p:nvPr>
            <p:extLst>
              <p:ext uri="{D42A27DB-BD31-4B8C-83A1-F6EECF244321}">
                <p14:modId xmlns:p14="http://schemas.microsoft.com/office/powerpoint/2010/main" val="1198563792"/>
              </p:ext>
            </p:extLst>
          </p:nvPr>
        </p:nvGraphicFramePr>
        <p:xfrm>
          <a:off x="242888" y="3269341"/>
          <a:ext cx="11687176" cy="1706880"/>
        </p:xfrm>
        <a:graphic>
          <a:graphicData uri="http://schemas.openxmlformats.org/drawingml/2006/table">
            <a:tbl>
              <a:tblPr firstRow="1" bandRow="1">
                <a:tableStyleId>{5C22544A-7EE6-4342-B048-85BDC9FD1C3A}</a:tableStyleId>
              </a:tblPr>
              <a:tblGrid>
                <a:gridCol w="5843588">
                  <a:extLst>
                    <a:ext uri="{9D8B030D-6E8A-4147-A177-3AD203B41FA5}">
                      <a16:colId xmlns:a16="http://schemas.microsoft.com/office/drawing/2014/main" val="114947516"/>
                    </a:ext>
                  </a:extLst>
                </a:gridCol>
                <a:gridCol w="5843588">
                  <a:extLst>
                    <a:ext uri="{9D8B030D-6E8A-4147-A177-3AD203B41FA5}">
                      <a16:colId xmlns:a16="http://schemas.microsoft.com/office/drawing/2014/main" val="3035343913"/>
                    </a:ext>
                  </a:extLst>
                </a:gridCol>
              </a:tblGrid>
              <a:tr h="370840">
                <a:tc>
                  <a:txBody>
                    <a:bodyPr/>
                    <a:lstStyle/>
                    <a:p>
                      <a:r>
                        <a:rPr lang="en-US" sz="2200" dirty="0">
                          <a:solidFill>
                            <a:schemeClr val="tx1"/>
                          </a:solidFill>
                        </a:rPr>
                        <a:t>Distribution-free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200" dirty="0">
                          <a:solidFill>
                            <a:schemeClr val="tx1"/>
                          </a:solidFill>
                        </a:rPr>
                        <a:t>Distribution-dependent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07601817"/>
                  </a:ext>
                </a:extLst>
              </a:tr>
              <a:tr h="370840">
                <a:tc>
                  <a:txBody>
                    <a:bodyPr/>
                    <a:lstStyle/>
                    <a:p>
                      <a:r>
                        <a:rPr lang="en-US" sz="2200" dirty="0"/>
                        <a:t>Sign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200" b="0" kern="1200" dirty="0">
                          <a:solidFill>
                            <a:schemeClr val="dk1"/>
                          </a:solidFill>
                          <a:latin typeface="+mn-lt"/>
                          <a:ea typeface="+mn-ea"/>
                          <a:cs typeface="+mn-cs"/>
                        </a:rPr>
                        <a:t>One-sample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50668684"/>
                  </a:ext>
                </a:extLst>
              </a:tr>
              <a:tr h="370840">
                <a:tc>
                  <a:txBody>
                    <a:bodyPr/>
                    <a:lstStyle/>
                    <a:p>
                      <a:r>
                        <a:rPr lang="en-US" sz="2200" dirty="0"/>
                        <a:t>Wilcoxon signed-rank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2200" b="0" kern="1200" dirty="0">
                          <a:solidFill>
                            <a:schemeClr val="dk1"/>
                          </a:solidFill>
                          <a:latin typeface="+mn-lt"/>
                          <a:ea typeface="+mn-ea"/>
                          <a:cs typeface="+mn-cs"/>
                        </a:rPr>
                        <a:t>Two-sample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70051405"/>
                  </a:ext>
                </a:extLst>
              </a:tr>
              <a:tr h="370840">
                <a:tc>
                  <a:txBody>
                    <a:bodyPr/>
                    <a:lstStyle/>
                    <a:p>
                      <a:r>
                        <a:rPr lang="en-US" sz="2200" dirty="0"/>
                        <a:t>Wilcoxon rank-sum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t>Unequal variance </a:t>
                      </a:r>
                      <a:r>
                        <a:rPr lang="en-US" sz="2200" b="0" i="1" dirty="0"/>
                        <a:t>t</a:t>
                      </a:r>
                      <a:r>
                        <a:rPr lang="en-US" sz="2200" b="0" dirty="0"/>
                        <a:t>-test (i.e. Welch’s </a:t>
                      </a:r>
                      <a:r>
                        <a:rPr lang="en-US" sz="2200" b="0" i="1" dirty="0"/>
                        <a:t>t</a:t>
                      </a:r>
                      <a:r>
                        <a:rPr lang="en-US" sz="2200" b="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803745"/>
                  </a:ext>
                </a:extLst>
              </a:tr>
            </a:tbl>
          </a:graphicData>
        </a:graphic>
      </p:graphicFrame>
      <p:graphicFrame>
        <p:nvGraphicFramePr>
          <p:cNvPr id="9" name="Table 8">
            <a:extLst>
              <a:ext uri="{FF2B5EF4-FFF2-40B4-BE49-F238E27FC236}">
                <a16:creationId xmlns:a16="http://schemas.microsoft.com/office/drawing/2014/main" id="{238ADE97-D6DB-CC37-A50C-69D381466BDA}"/>
              </a:ext>
            </a:extLst>
          </p:cNvPr>
          <p:cNvGraphicFramePr>
            <a:graphicFrameLocks noGrp="1"/>
          </p:cNvGraphicFramePr>
          <p:nvPr>
            <p:extLst>
              <p:ext uri="{D42A27DB-BD31-4B8C-83A1-F6EECF244321}">
                <p14:modId xmlns:p14="http://schemas.microsoft.com/office/powerpoint/2010/main" val="3451507314"/>
              </p:ext>
            </p:extLst>
          </p:nvPr>
        </p:nvGraphicFramePr>
        <p:xfrm>
          <a:off x="57142" y="5808950"/>
          <a:ext cx="12134857" cy="1005840"/>
        </p:xfrm>
        <a:graphic>
          <a:graphicData uri="http://schemas.openxmlformats.org/drawingml/2006/table">
            <a:tbl>
              <a:tblPr firstRow="1" bandRow="1">
                <a:tableStyleId>{5C22544A-7EE6-4342-B048-85BDC9FD1C3A}</a:tableStyleId>
              </a:tblPr>
              <a:tblGrid>
                <a:gridCol w="12134857">
                  <a:extLst>
                    <a:ext uri="{9D8B030D-6E8A-4147-A177-3AD203B41FA5}">
                      <a16:colId xmlns:a16="http://schemas.microsoft.com/office/drawing/2014/main" val="3899042540"/>
                    </a:ext>
                  </a:extLst>
                </a:gridCol>
              </a:tblGrid>
              <a:tr h="270867">
                <a:tc>
                  <a:txBody>
                    <a:bodyPr/>
                    <a:lstStyle/>
                    <a:p>
                      <a:pPr marL="180000" indent="-180000">
                        <a:spcBef>
                          <a:spcPts val="0"/>
                        </a:spcBef>
                        <a:spcAft>
                          <a:spcPts val="0"/>
                        </a:spcAft>
                        <a:buFont typeface="Arial" panose="020B0604020202020204" pitchFamily="34" charset="0"/>
                        <a:buChar char="•"/>
                        <a:tabLst/>
                      </a:pPr>
                      <a:r>
                        <a:rPr lang="en-GB" sz="1800" b="0" i="0" u="none" strike="noStrike" kern="1200" dirty="0">
                          <a:solidFill>
                            <a:schemeClr val="tx1"/>
                          </a:solidFill>
                          <a:effectLst/>
                          <a:latin typeface="+mn-lt"/>
                          <a:ea typeface="+mn-ea"/>
                          <a:cs typeface="+mn-cs"/>
                        </a:rPr>
                        <a:t>Bradley, J.V. (1968) Distribution-Free Statistical Tests. Prentice-Hall, Englewood Cliffs, NJ</a:t>
                      </a:r>
                    </a:p>
                  </a:txBody>
                  <a:tcPr>
                    <a:noFill/>
                  </a:tcPr>
                </a:tc>
                <a:extLst>
                  <a:ext uri="{0D108BD9-81ED-4DB2-BD59-A6C34878D82A}">
                    <a16:rowId xmlns:a16="http://schemas.microsoft.com/office/drawing/2014/main" val="3228007059"/>
                  </a:ext>
                </a:extLst>
              </a:tr>
              <a:tr h="504221">
                <a:tc>
                  <a:txBody>
                    <a:bodyPr/>
                    <a:lstStyle/>
                    <a:p>
                      <a:pPr marL="180000" indent="-180000">
                        <a:spcBef>
                          <a:spcPts val="0"/>
                        </a:spcBef>
                        <a:spcAft>
                          <a:spcPts val="0"/>
                        </a:spcAft>
                        <a:buFont typeface="Arial" panose="020B0604020202020204" pitchFamily="34" charset="0"/>
                        <a:buChar char="•"/>
                        <a:tabLst/>
                      </a:pPr>
                      <a:r>
                        <a:rPr lang="en-US" dirty="0"/>
                        <a:t>Kendall, M.G. and </a:t>
                      </a:r>
                      <a:r>
                        <a:rPr lang="en-US" dirty="0" err="1"/>
                        <a:t>R.M.Sundrum</a:t>
                      </a:r>
                      <a:r>
                        <a:rPr lang="en-US" dirty="0"/>
                        <a:t>, Distribution-Free Methods and Order Properties, Review of the International Statistical Institute, 3 (1953), 124-134</a:t>
                      </a:r>
                    </a:p>
                  </a:txBody>
                  <a:tcPr>
                    <a:noFill/>
                  </a:tcPr>
                </a:tc>
                <a:extLst>
                  <a:ext uri="{0D108BD9-81ED-4DB2-BD59-A6C34878D82A}">
                    <a16:rowId xmlns:a16="http://schemas.microsoft.com/office/drawing/2014/main" val="2124855320"/>
                  </a:ext>
                </a:extLst>
              </a:tr>
            </a:tbl>
          </a:graphicData>
        </a:graphic>
      </p:graphicFrame>
    </p:spTree>
    <p:extLst>
      <p:ext uri="{BB962C8B-B14F-4D97-AF65-F5344CB8AC3E}">
        <p14:creationId xmlns:p14="http://schemas.microsoft.com/office/powerpoint/2010/main" val="2840864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graphicFrame>
        <p:nvGraphicFramePr>
          <p:cNvPr id="6" name="Table 5">
            <a:extLst>
              <a:ext uri="{FF2B5EF4-FFF2-40B4-BE49-F238E27FC236}">
                <a16:creationId xmlns:a16="http://schemas.microsoft.com/office/drawing/2014/main" id="{F1881CBB-8D7C-E8F2-2E8E-5AFC2A472F91}"/>
              </a:ext>
            </a:extLst>
          </p:cNvPr>
          <p:cNvGraphicFramePr>
            <a:graphicFrameLocks noGrp="1"/>
          </p:cNvGraphicFramePr>
          <p:nvPr>
            <p:extLst>
              <p:ext uri="{D42A27DB-BD31-4B8C-83A1-F6EECF244321}">
                <p14:modId xmlns:p14="http://schemas.microsoft.com/office/powerpoint/2010/main" val="794720201"/>
              </p:ext>
            </p:extLst>
          </p:nvPr>
        </p:nvGraphicFramePr>
        <p:xfrm>
          <a:off x="2032000" y="1718284"/>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40292"/>
                    </a:ext>
                  </a:extLst>
                </a:gridCol>
                <a:gridCol w="2032000">
                  <a:extLst>
                    <a:ext uri="{9D8B030D-6E8A-4147-A177-3AD203B41FA5}">
                      <a16:colId xmlns:a16="http://schemas.microsoft.com/office/drawing/2014/main" val="1734212312"/>
                    </a:ext>
                  </a:extLst>
                </a:gridCol>
                <a:gridCol w="2032000">
                  <a:extLst>
                    <a:ext uri="{9D8B030D-6E8A-4147-A177-3AD203B41FA5}">
                      <a16:colId xmlns:a16="http://schemas.microsoft.com/office/drawing/2014/main" val="1116857868"/>
                    </a:ext>
                  </a:extLst>
                </a:gridCol>
                <a:gridCol w="2032000">
                  <a:extLst>
                    <a:ext uri="{9D8B030D-6E8A-4147-A177-3AD203B41FA5}">
                      <a16:colId xmlns:a16="http://schemas.microsoft.com/office/drawing/2014/main" val="3611226222"/>
                    </a:ext>
                  </a:extLst>
                </a:gridCol>
              </a:tblGrid>
              <a:tr h="370840">
                <a:tc>
                  <a:txBody>
                    <a:bodyPr/>
                    <a:lstStyle/>
                    <a:p>
                      <a:pPr algn="l"/>
                      <a:r>
                        <a:rPr lang="en-US" dirty="0">
                          <a:solidFill>
                            <a:schemeClr val="tx1"/>
                          </a:solidFill>
                        </a:rPr>
                        <a:t>H</a:t>
                      </a:r>
                      <a:r>
                        <a:rPr lang="en-US" baseline="-2500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Not 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890571"/>
                  </a:ext>
                </a:extLst>
              </a:tr>
              <a:tr h="370840">
                <a:tc>
                  <a:txBody>
                    <a:bodyPr/>
                    <a:lstStyle/>
                    <a:p>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40424"/>
                  </a:ext>
                </a:extLst>
              </a:tr>
              <a:tr h="370840">
                <a:tc>
                  <a:txBody>
                    <a:bodyPr/>
                    <a:lstStyle/>
                    <a:p>
                      <a:r>
                        <a:rPr lang="en-US"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458377"/>
                  </a:ext>
                </a:extLst>
              </a:tr>
              <a:tr h="37084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539682"/>
                  </a:ext>
                </a:extLst>
              </a:tr>
            </a:tbl>
          </a:graphicData>
        </a:graphic>
      </p:graphicFrame>
      <p:sp>
        <p:nvSpPr>
          <p:cNvPr id="7" name="TextBox 6">
            <a:extLst>
              <a:ext uri="{FF2B5EF4-FFF2-40B4-BE49-F238E27FC236}">
                <a16:creationId xmlns:a16="http://schemas.microsoft.com/office/drawing/2014/main" id="{C6D8857A-01CD-671A-D004-4248161E258F}"/>
              </a:ext>
            </a:extLst>
          </p:cNvPr>
          <p:cNvSpPr txBox="1"/>
          <p:nvPr/>
        </p:nvSpPr>
        <p:spPr>
          <a:xfrm>
            <a:off x="126235" y="992417"/>
            <a:ext cx="11803167" cy="569387"/>
          </a:xfrm>
          <a:prstGeom prst="rect">
            <a:avLst/>
          </a:prstGeom>
          <a:noFill/>
        </p:spPr>
        <p:txBody>
          <a:bodyPr wrap="square">
            <a:spAutoFit/>
          </a:bodyPr>
          <a:lstStyle/>
          <a:p>
            <a:r>
              <a:rPr lang="en-US" sz="3100" dirty="0"/>
              <a:t>Let m &gt; 1 the number of null hypotheses H</a:t>
            </a:r>
            <a:r>
              <a:rPr lang="en-US" sz="3100" baseline="-25000" dirty="0"/>
              <a:t>1</a:t>
            </a:r>
            <a:r>
              <a:rPr lang="en-US" sz="3100" dirty="0"/>
              <a:t>,….,H</a:t>
            </a:r>
            <a:r>
              <a:rPr lang="en-US" sz="3100" baseline="-25000" dirty="0"/>
              <a:t>m</a:t>
            </a:r>
            <a:r>
              <a:rPr lang="en-US" sz="3100" dirty="0"/>
              <a:t> to be tested. </a:t>
            </a:r>
          </a:p>
        </p:txBody>
      </p:sp>
      <p:sp>
        <p:nvSpPr>
          <p:cNvPr id="8" name="TextBox 7">
            <a:extLst>
              <a:ext uri="{FF2B5EF4-FFF2-40B4-BE49-F238E27FC236}">
                <a16:creationId xmlns:a16="http://schemas.microsoft.com/office/drawing/2014/main" id="{81E5BC19-1E53-4E45-CEBB-56FFFC530DA5}"/>
              </a:ext>
            </a:extLst>
          </p:cNvPr>
          <p:cNvSpPr txBox="1"/>
          <p:nvPr/>
        </p:nvSpPr>
        <p:spPr>
          <a:xfrm>
            <a:off x="110190" y="3659420"/>
            <a:ext cx="12095878" cy="3185487"/>
          </a:xfrm>
          <a:prstGeom prst="rect">
            <a:avLst/>
          </a:prstGeom>
          <a:noFill/>
        </p:spPr>
        <p:txBody>
          <a:bodyPr wrap="square">
            <a:spAutoFit/>
          </a:bodyPr>
          <a:lstStyle/>
          <a:p>
            <a:r>
              <a:rPr lang="en-US" sz="3100" b="1" dirty="0"/>
              <a:t>Familywise error rate (FWER)</a:t>
            </a:r>
          </a:p>
          <a:p>
            <a:r>
              <a:rPr lang="en-US" sz="2800" dirty="0"/>
              <a:t>P(V&gt;0), which is the probability of committing al least one Type I error.</a:t>
            </a:r>
          </a:p>
          <a:p>
            <a:endParaRPr lang="en-US" sz="2800" dirty="0"/>
          </a:p>
          <a:p>
            <a:r>
              <a:rPr lang="en-US" sz="2800" dirty="0"/>
              <a:t>Notes:</a:t>
            </a:r>
          </a:p>
          <a:p>
            <a:pPr marL="457200" indent="-457200">
              <a:buFont typeface="Arial" panose="020B0604020202020204" pitchFamily="34" charset="0"/>
              <a:buChar char="•"/>
            </a:pPr>
            <a:r>
              <a:rPr lang="en-US" sz="2700" dirty="0"/>
              <a:t>If </a:t>
            </a:r>
            <a:r>
              <a:rPr lang="en-GB" sz="2700" dirty="0"/>
              <a:t>all hypothesis tests are conducted with a significance level of </a:t>
            </a:r>
            <a:r>
              <a:rPr lang="el-GR" sz="2700" dirty="0"/>
              <a:t>α</a:t>
            </a:r>
            <a:r>
              <a:rPr lang="en-GB" sz="2700" dirty="0"/>
              <a:t>, the FWER </a:t>
            </a:r>
            <a:r>
              <a:rPr lang="en-GB" sz="2700" u="sng" dirty="0"/>
              <a:t>&gt;</a:t>
            </a:r>
            <a:r>
              <a:rPr lang="en-GB" sz="2700" dirty="0"/>
              <a:t> </a:t>
            </a:r>
            <a:r>
              <a:rPr lang="el-GR" sz="2700" dirty="0"/>
              <a:t>α</a:t>
            </a:r>
            <a:endParaRPr lang="en-GB" sz="2700" dirty="0"/>
          </a:p>
          <a:p>
            <a:pPr marL="457200" indent="-457200">
              <a:buFont typeface="Arial" panose="020B0604020202020204" pitchFamily="34" charset="0"/>
              <a:buChar char="•"/>
            </a:pPr>
            <a:r>
              <a:rPr lang="en-US" sz="2700" dirty="0"/>
              <a:t>the FWER reduces to the common Type I error rate for m=1.</a:t>
            </a:r>
          </a:p>
          <a:p>
            <a:endParaRPr lang="en-US" sz="3100" dirty="0"/>
          </a:p>
        </p:txBody>
      </p:sp>
    </p:spTree>
    <p:extLst>
      <p:ext uri="{BB962C8B-B14F-4D97-AF65-F5344CB8AC3E}">
        <p14:creationId xmlns:p14="http://schemas.microsoft.com/office/powerpoint/2010/main" val="3157386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7" name="TextBox 6">
            <a:extLst>
              <a:ext uri="{FF2B5EF4-FFF2-40B4-BE49-F238E27FC236}">
                <a16:creationId xmlns:a16="http://schemas.microsoft.com/office/drawing/2014/main" id="{C6D8857A-01CD-671A-D004-4248161E258F}"/>
              </a:ext>
            </a:extLst>
          </p:cNvPr>
          <p:cNvSpPr txBox="1"/>
          <p:nvPr/>
        </p:nvSpPr>
        <p:spPr>
          <a:xfrm>
            <a:off x="56084" y="6345467"/>
            <a:ext cx="11803167" cy="492443"/>
          </a:xfrm>
          <a:prstGeom prst="rect">
            <a:avLst/>
          </a:prstGeom>
          <a:noFill/>
        </p:spPr>
        <p:txBody>
          <a:bodyPr wrap="square">
            <a:spAutoFit/>
          </a:bodyPr>
          <a:lstStyle/>
          <a:p>
            <a:r>
              <a:rPr lang="en-US" sz="2600" dirty="0"/>
              <a:t>Under the assumption of independent statistical hypotheses.</a:t>
            </a:r>
          </a:p>
        </p:txBody>
      </p:sp>
      <p:pic>
        <p:nvPicPr>
          <p:cNvPr id="3" name="Picture 2">
            <a:extLst>
              <a:ext uri="{FF2B5EF4-FFF2-40B4-BE49-F238E27FC236}">
                <a16:creationId xmlns:a16="http://schemas.microsoft.com/office/drawing/2014/main" id="{364E278A-D953-796F-EC4F-7444C7898FE2}"/>
              </a:ext>
            </a:extLst>
          </p:cNvPr>
          <p:cNvPicPr>
            <a:picLocks noChangeAspect="1"/>
          </p:cNvPicPr>
          <p:nvPr/>
        </p:nvPicPr>
        <p:blipFill>
          <a:blip r:embed="rId3"/>
          <a:stretch>
            <a:fillRect/>
          </a:stretch>
        </p:blipFill>
        <p:spPr>
          <a:xfrm>
            <a:off x="3390900" y="943354"/>
            <a:ext cx="5400000" cy="5400000"/>
          </a:xfrm>
          <a:prstGeom prst="rect">
            <a:avLst/>
          </a:prstGeom>
        </p:spPr>
      </p:pic>
    </p:spTree>
    <p:extLst>
      <p:ext uri="{BB962C8B-B14F-4D97-AF65-F5344CB8AC3E}">
        <p14:creationId xmlns:p14="http://schemas.microsoft.com/office/powerpoint/2010/main" val="2366603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8" name="TextBox 7">
            <a:extLst>
              <a:ext uri="{FF2B5EF4-FFF2-40B4-BE49-F238E27FC236}">
                <a16:creationId xmlns:a16="http://schemas.microsoft.com/office/drawing/2014/main" id="{81E5BC19-1E53-4E45-CEBB-56FFFC530DA5}"/>
              </a:ext>
            </a:extLst>
          </p:cNvPr>
          <p:cNvSpPr txBox="1"/>
          <p:nvPr/>
        </p:nvSpPr>
        <p:spPr>
          <a:xfrm>
            <a:off x="194416" y="976378"/>
            <a:ext cx="11803167" cy="1215717"/>
          </a:xfrm>
          <a:prstGeom prst="rect">
            <a:avLst/>
          </a:prstGeom>
          <a:noFill/>
        </p:spPr>
        <p:txBody>
          <a:bodyPr wrap="square">
            <a:spAutoFit/>
          </a:bodyPr>
          <a:lstStyle/>
          <a:p>
            <a:r>
              <a:rPr lang="en-US" sz="3100" b="1" dirty="0"/>
              <a:t>Controlling Familywise error rate (FWER)</a:t>
            </a:r>
          </a:p>
          <a:p>
            <a:endParaRPr lang="en-US" sz="1400" dirty="0"/>
          </a:p>
          <a:p>
            <a:pPr marL="457200" indent="-457200">
              <a:buFont typeface="Arial" panose="020B0604020202020204" pitchFamily="34" charset="0"/>
              <a:buChar char="•"/>
            </a:pPr>
            <a:r>
              <a:rPr lang="en-US" sz="2800" b="1" dirty="0"/>
              <a:t>Bonferroni method</a:t>
            </a:r>
          </a:p>
        </p:txBody>
      </p:sp>
      <p:sp>
        <p:nvSpPr>
          <p:cNvPr id="2" name="TextBox 1">
            <a:extLst>
              <a:ext uri="{FF2B5EF4-FFF2-40B4-BE49-F238E27FC236}">
                <a16:creationId xmlns:a16="http://schemas.microsoft.com/office/drawing/2014/main" id="{1AA7BE83-EA8D-60E1-CCD0-F0BB47074241}"/>
              </a:ext>
            </a:extLst>
          </p:cNvPr>
          <p:cNvSpPr txBox="1"/>
          <p:nvPr/>
        </p:nvSpPr>
        <p:spPr>
          <a:xfrm>
            <a:off x="655624" y="2133062"/>
            <a:ext cx="11341959" cy="1338828"/>
          </a:xfrm>
          <a:prstGeom prst="rect">
            <a:avLst/>
          </a:prstGeom>
          <a:noFill/>
        </p:spPr>
        <p:txBody>
          <a:bodyPr wrap="square">
            <a:spAutoFit/>
          </a:bodyPr>
          <a:lstStyle/>
          <a:p>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 </a:t>
            </a:r>
            <a:r>
              <a:rPr lang="en-GB" sz="2700" dirty="0">
                <a:effectLst/>
              </a:rPr>
              <a:t>/ m. </a:t>
            </a:r>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No assumption is requested.</a:t>
            </a:r>
            <a:endParaRPr lang="en-GB" sz="2700" dirty="0">
              <a:effectLst/>
            </a:endParaRPr>
          </a:p>
        </p:txBody>
      </p:sp>
      <p:sp>
        <p:nvSpPr>
          <p:cNvPr id="5" name="TextBox 4">
            <a:extLst>
              <a:ext uri="{FF2B5EF4-FFF2-40B4-BE49-F238E27FC236}">
                <a16:creationId xmlns:a16="http://schemas.microsoft.com/office/drawing/2014/main" id="{F8ABE801-71C1-175D-9732-5451475AED99}"/>
              </a:ext>
            </a:extLst>
          </p:cNvPr>
          <p:cNvSpPr txBox="1"/>
          <p:nvPr/>
        </p:nvSpPr>
        <p:spPr>
          <a:xfrm>
            <a:off x="238528" y="3738631"/>
            <a:ext cx="11803167" cy="523220"/>
          </a:xfrm>
          <a:prstGeom prst="rect">
            <a:avLst/>
          </a:prstGeom>
          <a:noFill/>
        </p:spPr>
        <p:txBody>
          <a:bodyPr wrap="square">
            <a:spAutoFit/>
          </a:bodyPr>
          <a:lstStyle/>
          <a:p>
            <a:pPr marL="457200" indent="-457200">
              <a:buFont typeface="Arial" panose="020B0604020202020204" pitchFamily="34" charset="0"/>
              <a:buChar char="•"/>
            </a:pPr>
            <a:r>
              <a:rPr lang="en-US" sz="2800" b="1" dirty="0" err="1"/>
              <a:t>Sidak</a:t>
            </a:r>
            <a:r>
              <a:rPr lang="en-US" sz="2800" b="1" dirty="0"/>
              <a:t> method</a:t>
            </a:r>
          </a:p>
        </p:txBody>
      </p:sp>
      <p:sp>
        <p:nvSpPr>
          <p:cNvPr id="9" name="TextBox 8">
            <a:extLst>
              <a:ext uri="{FF2B5EF4-FFF2-40B4-BE49-F238E27FC236}">
                <a16:creationId xmlns:a16="http://schemas.microsoft.com/office/drawing/2014/main" id="{8D28B48C-8EA5-F8DD-0BEF-0D7EB26532B5}"/>
              </a:ext>
            </a:extLst>
          </p:cNvPr>
          <p:cNvSpPr txBox="1"/>
          <p:nvPr/>
        </p:nvSpPr>
        <p:spPr>
          <a:xfrm>
            <a:off x="723803" y="4221543"/>
            <a:ext cx="10982924" cy="1754326"/>
          </a:xfrm>
          <a:prstGeom prst="rect">
            <a:avLst/>
          </a:prstGeom>
          <a:noFill/>
        </p:spPr>
        <p:txBody>
          <a:bodyPr wrap="square">
            <a:spAutoFit/>
          </a:bodyPr>
          <a:lstStyle/>
          <a:p>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a:t>
            </a:r>
            <a:r>
              <a:rPr lang="en-GB" sz="2700" baseline="-25000" dirty="0">
                <a:effectLst/>
              </a:rPr>
              <a:t>SIDAK</a:t>
            </a:r>
            <a:r>
              <a:rPr lang="el-GR" sz="2700" dirty="0">
                <a:effectLst/>
              </a:rPr>
              <a:t> </a:t>
            </a:r>
            <a:r>
              <a:rPr lang="en-GB" sz="2700" dirty="0">
                <a:effectLst/>
              </a:rPr>
              <a:t>= 1 - (1-</a:t>
            </a:r>
            <a:r>
              <a:rPr lang="el-GR" sz="2700" dirty="0">
                <a:effectLst/>
              </a:rPr>
              <a:t> α</a:t>
            </a:r>
            <a:r>
              <a:rPr lang="en-GB" sz="2700" dirty="0">
                <a:effectLst/>
              </a:rPr>
              <a:t>)</a:t>
            </a:r>
            <a:r>
              <a:rPr lang="en-GB" sz="2700" baseline="30000" dirty="0">
                <a:effectLst/>
              </a:rPr>
              <a:t>1/m</a:t>
            </a:r>
            <a:r>
              <a:rPr lang="en-GB" sz="2700" dirty="0">
                <a:effectLst/>
              </a:rPr>
              <a:t>.</a:t>
            </a:r>
            <a:endParaRPr lang="en-GB" sz="2700" baseline="30000" dirty="0">
              <a:effectLst/>
            </a:endParaRPr>
          </a:p>
          <a:p>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Very strong assumption: hypothesis tests are independent.</a:t>
            </a:r>
          </a:p>
        </p:txBody>
      </p:sp>
      <p:graphicFrame>
        <p:nvGraphicFramePr>
          <p:cNvPr id="3" name="Table 2">
            <a:extLst>
              <a:ext uri="{FF2B5EF4-FFF2-40B4-BE49-F238E27FC236}">
                <a16:creationId xmlns:a16="http://schemas.microsoft.com/office/drawing/2014/main" id="{EE97E44C-C7BE-9583-189E-928858DF0302}"/>
              </a:ext>
            </a:extLst>
          </p:cNvPr>
          <p:cNvGraphicFramePr>
            <a:graphicFrameLocks noGrp="1"/>
          </p:cNvGraphicFramePr>
          <p:nvPr>
            <p:extLst>
              <p:ext uri="{D42A27DB-BD31-4B8C-83A1-F6EECF244321}">
                <p14:modId xmlns:p14="http://schemas.microsoft.com/office/powerpoint/2010/main" val="620704007"/>
              </p:ext>
            </p:extLst>
          </p:nvPr>
        </p:nvGraphicFramePr>
        <p:xfrm>
          <a:off x="8486774" y="1104282"/>
          <a:ext cx="3491420" cy="370840"/>
        </p:xfrm>
        <a:graphic>
          <a:graphicData uri="http://schemas.openxmlformats.org/drawingml/2006/table">
            <a:tbl>
              <a:tblPr firstRow="1" bandRow="1">
                <a:tableStyleId>{5C22544A-7EE6-4342-B048-85BDC9FD1C3A}</a:tableStyleId>
              </a:tblPr>
              <a:tblGrid>
                <a:gridCol w="872855">
                  <a:extLst>
                    <a:ext uri="{9D8B030D-6E8A-4147-A177-3AD203B41FA5}">
                      <a16:colId xmlns:a16="http://schemas.microsoft.com/office/drawing/2014/main" val="4121129295"/>
                    </a:ext>
                  </a:extLst>
                </a:gridCol>
                <a:gridCol w="872855">
                  <a:extLst>
                    <a:ext uri="{9D8B030D-6E8A-4147-A177-3AD203B41FA5}">
                      <a16:colId xmlns:a16="http://schemas.microsoft.com/office/drawing/2014/main" val="1222341193"/>
                    </a:ext>
                  </a:extLst>
                </a:gridCol>
                <a:gridCol w="872855">
                  <a:extLst>
                    <a:ext uri="{9D8B030D-6E8A-4147-A177-3AD203B41FA5}">
                      <a16:colId xmlns:a16="http://schemas.microsoft.com/office/drawing/2014/main" val="3859196455"/>
                    </a:ext>
                  </a:extLst>
                </a:gridCol>
                <a:gridCol w="872855">
                  <a:extLst>
                    <a:ext uri="{9D8B030D-6E8A-4147-A177-3AD203B41FA5}">
                      <a16:colId xmlns:a16="http://schemas.microsoft.com/office/drawing/2014/main" val="1987625881"/>
                    </a:ext>
                  </a:extLst>
                </a:gridCol>
              </a:tblGrid>
              <a:tr h="370840">
                <a:tc>
                  <a:txBody>
                    <a:bodyPr/>
                    <a:lstStyle/>
                    <a:p>
                      <a:pPr algn="ctr"/>
                      <a:r>
                        <a:rPr lang="en-US" dirty="0">
                          <a:solidFill>
                            <a:schemeClr val="tx1"/>
                          </a:solidFill>
                        </a:rPr>
                        <a:t>H</a:t>
                      </a:r>
                      <a:r>
                        <a:rPr lang="en-US"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H</a:t>
                      </a:r>
                      <a:r>
                        <a:rPr lang="en-US"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H</a:t>
                      </a:r>
                      <a:r>
                        <a:rPr lang="en-US" baseline="-2500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0869186"/>
                  </a:ext>
                </a:extLst>
              </a:tr>
            </a:tbl>
          </a:graphicData>
        </a:graphic>
      </p:graphicFrame>
      <p:sp>
        <p:nvSpPr>
          <p:cNvPr id="6" name="TextBox 5">
            <a:extLst>
              <a:ext uri="{FF2B5EF4-FFF2-40B4-BE49-F238E27FC236}">
                <a16:creationId xmlns:a16="http://schemas.microsoft.com/office/drawing/2014/main" id="{BED3EA9B-9A79-E83D-0D76-0B276EEDDA01}"/>
              </a:ext>
            </a:extLst>
          </p:cNvPr>
          <p:cNvSpPr txBox="1"/>
          <p:nvPr/>
        </p:nvSpPr>
        <p:spPr>
          <a:xfrm>
            <a:off x="9001118" y="371474"/>
            <a:ext cx="2362712" cy="646331"/>
          </a:xfrm>
          <a:prstGeom prst="rect">
            <a:avLst/>
          </a:prstGeom>
          <a:noFill/>
        </p:spPr>
        <p:txBody>
          <a:bodyPr wrap="square" rtlCol="0">
            <a:spAutoFit/>
          </a:bodyPr>
          <a:lstStyle/>
          <a:p>
            <a:pPr algn="ctr"/>
            <a:r>
              <a:rPr lang="en-GB" b="1" dirty="0"/>
              <a:t>Simultaneously</a:t>
            </a:r>
            <a:r>
              <a:rPr lang="en-US" b="1" dirty="0"/>
              <a:t> testing statistical hypotheses</a:t>
            </a:r>
          </a:p>
        </p:txBody>
      </p:sp>
      <p:sp>
        <p:nvSpPr>
          <p:cNvPr id="7" name="Rounded Rectangle 6">
            <a:extLst>
              <a:ext uri="{FF2B5EF4-FFF2-40B4-BE49-F238E27FC236}">
                <a16:creationId xmlns:a16="http://schemas.microsoft.com/office/drawing/2014/main" id="{8681B153-0F84-E208-5987-54C1FFBDB6F6}"/>
              </a:ext>
            </a:extLst>
          </p:cNvPr>
          <p:cNvSpPr/>
          <p:nvPr/>
        </p:nvSpPr>
        <p:spPr>
          <a:xfrm>
            <a:off x="8372476" y="385762"/>
            <a:ext cx="3696548" cy="121571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5619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1895"/>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4180"/>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48463"/>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405166"/>
            <a:ext cx="3288437" cy="461665"/>
          </a:xfrm>
          <a:prstGeom prst="rect">
            <a:avLst/>
          </a:prstGeom>
          <a:noFill/>
        </p:spPr>
        <p:txBody>
          <a:bodyPr wrap="square" rtlCol="0">
            <a:spAutoFit/>
          </a:bodyPr>
          <a:lstStyle/>
          <a:p>
            <a:r>
              <a:rPr lang="en-US" sz="2400" dirty="0"/>
              <a:t>Continuous</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2" y="4654748"/>
            <a:ext cx="3586760" cy="461665"/>
          </a:xfrm>
          <a:prstGeom prst="rect">
            <a:avLst/>
          </a:prstGeom>
          <a:noFill/>
        </p:spPr>
        <p:txBody>
          <a:bodyPr wrap="square" rtlCol="0">
            <a:spAutoFit/>
          </a:bodyPr>
          <a:lstStyle/>
          <a:p>
            <a:r>
              <a:rPr lang="en-US" sz="2400" dirty="0"/>
              <a:t>Discrete</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2902" y="5006620"/>
            <a:ext cx="1857789" cy="1393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8A91FE-16BE-7A7A-3066-E43A66CBDD22}"/>
              </a:ext>
            </a:extLst>
          </p:cNvPr>
          <p:cNvSpPr txBox="1"/>
          <p:nvPr/>
        </p:nvSpPr>
        <p:spPr>
          <a:xfrm>
            <a:off x="6527258" y="4392467"/>
            <a:ext cx="1842831" cy="830997"/>
          </a:xfrm>
          <a:prstGeom prst="rect">
            <a:avLst/>
          </a:prstGeom>
          <a:noFill/>
          <a:ln w="22225">
            <a:solidFill>
              <a:schemeClr val="accent6"/>
            </a:solidFill>
          </a:ln>
        </p:spPr>
        <p:txBody>
          <a:bodyPr wrap="square" rtlCol="0">
            <a:spAutoFit/>
          </a:bodyPr>
          <a:lstStyle/>
          <a:p>
            <a:pPr algn="ctr"/>
            <a:r>
              <a:rPr lang="en-US" sz="2400" dirty="0"/>
              <a:t>Number of metastases</a:t>
            </a:r>
          </a:p>
        </p:txBody>
      </p:sp>
    </p:spTree>
    <p:extLst>
      <p:ext uri="{BB962C8B-B14F-4D97-AF65-F5344CB8AC3E}">
        <p14:creationId xmlns:p14="http://schemas.microsoft.com/office/powerpoint/2010/main" val="722238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8" name="TextBox 7">
            <a:extLst>
              <a:ext uri="{FF2B5EF4-FFF2-40B4-BE49-F238E27FC236}">
                <a16:creationId xmlns:a16="http://schemas.microsoft.com/office/drawing/2014/main" id="{81E5BC19-1E53-4E45-CEBB-56FFFC530DA5}"/>
              </a:ext>
            </a:extLst>
          </p:cNvPr>
          <p:cNvSpPr txBox="1"/>
          <p:nvPr/>
        </p:nvSpPr>
        <p:spPr>
          <a:xfrm>
            <a:off x="194416" y="976378"/>
            <a:ext cx="11803167" cy="1215717"/>
          </a:xfrm>
          <a:prstGeom prst="rect">
            <a:avLst/>
          </a:prstGeom>
          <a:noFill/>
        </p:spPr>
        <p:txBody>
          <a:bodyPr wrap="square">
            <a:spAutoFit/>
          </a:bodyPr>
          <a:lstStyle/>
          <a:p>
            <a:r>
              <a:rPr lang="en-US" sz="3100" b="1" dirty="0"/>
              <a:t>Controlling Familywise error rate (FWER)</a:t>
            </a:r>
          </a:p>
          <a:p>
            <a:endParaRPr lang="en-US" sz="1400" dirty="0"/>
          </a:p>
          <a:p>
            <a:pPr marL="457200" indent="-457200">
              <a:buFont typeface="Courier New" panose="02070309020205020404" pitchFamily="49" charset="0"/>
              <a:buChar char="o"/>
            </a:pPr>
            <a:r>
              <a:rPr lang="en-US" sz="2800" b="1" dirty="0">
                <a:solidFill>
                  <a:schemeClr val="accent1">
                    <a:lumMod val="75000"/>
                  </a:schemeClr>
                </a:solidFill>
              </a:rPr>
              <a:t>Sequential</a:t>
            </a:r>
            <a:r>
              <a:rPr lang="en-US" sz="2800" b="1" dirty="0"/>
              <a:t> Bonferroni method (Holm’s method)</a:t>
            </a:r>
          </a:p>
        </p:txBody>
      </p:sp>
      <p:sp>
        <p:nvSpPr>
          <p:cNvPr id="2" name="TextBox 1">
            <a:extLst>
              <a:ext uri="{FF2B5EF4-FFF2-40B4-BE49-F238E27FC236}">
                <a16:creationId xmlns:a16="http://schemas.microsoft.com/office/drawing/2014/main" id="{1AA7BE83-EA8D-60E1-CCD0-F0BB47074241}"/>
              </a:ext>
            </a:extLst>
          </p:cNvPr>
          <p:cNvSpPr txBox="1"/>
          <p:nvPr/>
        </p:nvSpPr>
        <p:spPr>
          <a:xfrm>
            <a:off x="655624" y="2133062"/>
            <a:ext cx="11341959" cy="2585323"/>
          </a:xfrm>
          <a:prstGeom prst="rect">
            <a:avLst/>
          </a:prstGeom>
          <a:noFill/>
        </p:spPr>
        <p:txBody>
          <a:bodyPr wrap="square">
            <a:spAutoFit/>
          </a:bodyPr>
          <a:lstStyle/>
          <a:p>
            <a:pPr algn="just"/>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pPr algn="just"/>
            <a:r>
              <a:rPr lang="en-US" sz="2700" dirty="0"/>
              <a:t>- Sort p-values (p</a:t>
            </a:r>
            <a:r>
              <a:rPr lang="en-US" sz="2700" baseline="-25000" dirty="0"/>
              <a:t>i</a:t>
            </a:r>
            <a:r>
              <a:rPr lang="en-US" sz="2700" dirty="0"/>
              <a:t>, </a:t>
            </a:r>
            <a:r>
              <a:rPr lang="en-US" sz="2700" dirty="0" err="1"/>
              <a:t>i</a:t>
            </a:r>
            <a:r>
              <a:rPr lang="en-US" sz="2700" dirty="0"/>
              <a:t>=1,…m) p</a:t>
            </a:r>
            <a:r>
              <a:rPr lang="en-US" sz="2700" baseline="-25000" dirty="0"/>
              <a:t>1 </a:t>
            </a:r>
            <a:r>
              <a:rPr lang="en-US" sz="2700" u="sng" dirty="0"/>
              <a:t>&lt;</a:t>
            </a:r>
            <a:r>
              <a:rPr lang="en-US" sz="2700" dirty="0"/>
              <a:t> p</a:t>
            </a:r>
            <a:r>
              <a:rPr lang="en-US" sz="2700" baseline="-25000" dirty="0"/>
              <a:t>2</a:t>
            </a:r>
            <a:r>
              <a:rPr lang="en-US" sz="2700" dirty="0"/>
              <a:t> </a:t>
            </a:r>
            <a:r>
              <a:rPr lang="en-US" sz="2700" u="sng" dirty="0"/>
              <a:t>&lt;</a:t>
            </a:r>
            <a:r>
              <a:rPr lang="en-US" sz="2700" dirty="0"/>
              <a:t> … </a:t>
            </a:r>
            <a:r>
              <a:rPr lang="en-US" sz="2700" u="sng" dirty="0"/>
              <a:t>&lt;</a:t>
            </a:r>
            <a:r>
              <a:rPr lang="en-US" sz="2700" dirty="0"/>
              <a:t> p</a:t>
            </a:r>
            <a:r>
              <a:rPr lang="en-US" sz="2700" baseline="-25000" dirty="0"/>
              <a:t>m</a:t>
            </a:r>
            <a:r>
              <a:rPr lang="en-US" sz="2700" dirty="0"/>
              <a:t>.</a:t>
            </a:r>
          </a:p>
          <a:p>
            <a:pPr algn="just"/>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 </a:t>
            </a:r>
            <a:r>
              <a:rPr lang="en-GB" sz="2700" dirty="0">
                <a:effectLst/>
              </a:rPr>
              <a:t>/ (m-i+1). Reject the corresponding H</a:t>
            </a:r>
            <a:r>
              <a:rPr lang="en-GB" sz="2700" baseline="-25000" dirty="0">
                <a:effectLst/>
              </a:rPr>
              <a:t>i</a:t>
            </a:r>
            <a:r>
              <a:rPr lang="en-GB" sz="2700" dirty="0">
                <a:effectLst/>
              </a:rPr>
              <a:t> hypothesis until the p-value is no longer significant.</a:t>
            </a:r>
            <a:r>
              <a:rPr lang="en-GB" sz="2700" dirty="0"/>
              <a:t> 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No assumption is requested. Holm’s method more powerful than Bonferroni.</a:t>
            </a:r>
            <a:endParaRPr lang="en-GB" sz="2700" dirty="0">
              <a:effectLst/>
            </a:endParaRPr>
          </a:p>
        </p:txBody>
      </p:sp>
      <p:sp>
        <p:nvSpPr>
          <p:cNvPr id="5" name="TextBox 4">
            <a:extLst>
              <a:ext uri="{FF2B5EF4-FFF2-40B4-BE49-F238E27FC236}">
                <a16:creationId xmlns:a16="http://schemas.microsoft.com/office/drawing/2014/main" id="{F8ABE801-71C1-175D-9732-5451475AED99}"/>
              </a:ext>
            </a:extLst>
          </p:cNvPr>
          <p:cNvSpPr txBox="1"/>
          <p:nvPr/>
        </p:nvSpPr>
        <p:spPr>
          <a:xfrm>
            <a:off x="238528" y="4938781"/>
            <a:ext cx="11803167" cy="523220"/>
          </a:xfrm>
          <a:prstGeom prst="rect">
            <a:avLst/>
          </a:prstGeom>
          <a:noFill/>
        </p:spPr>
        <p:txBody>
          <a:bodyPr wrap="square">
            <a:spAutoFit/>
          </a:bodyPr>
          <a:lstStyle/>
          <a:p>
            <a:pPr marL="457200" indent="-457200">
              <a:buFont typeface="Courier New" panose="02070309020205020404" pitchFamily="49" charset="0"/>
              <a:buChar char="o"/>
            </a:pPr>
            <a:r>
              <a:rPr lang="en-US" sz="2800" b="1" dirty="0">
                <a:solidFill>
                  <a:schemeClr val="accent1">
                    <a:lumMod val="75000"/>
                  </a:schemeClr>
                </a:solidFill>
              </a:rPr>
              <a:t>Sequential</a:t>
            </a:r>
            <a:r>
              <a:rPr lang="en-US" sz="2800" b="1" dirty="0">
                <a:solidFill>
                  <a:schemeClr val="accent1"/>
                </a:solidFill>
              </a:rPr>
              <a:t> </a:t>
            </a:r>
            <a:r>
              <a:rPr lang="en-US" sz="2800" b="1" dirty="0" err="1"/>
              <a:t>Sidak</a:t>
            </a:r>
            <a:r>
              <a:rPr lang="en-US" sz="2800" b="1" dirty="0"/>
              <a:t> method</a:t>
            </a:r>
          </a:p>
        </p:txBody>
      </p:sp>
      <p:sp>
        <p:nvSpPr>
          <p:cNvPr id="9" name="TextBox 8">
            <a:extLst>
              <a:ext uri="{FF2B5EF4-FFF2-40B4-BE49-F238E27FC236}">
                <a16:creationId xmlns:a16="http://schemas.microsoft.com/office/drawing/2014/main" id="{8D28B48C-8EA5-F8DD-0BEF-0D7EB26532B5}"/>
              </a:ext>
            </a:extLst>
          </p:cNvPr>
          <p:cNvSpPr txBox="1"/>
          <p:nvPr/>
        </p:nvSpPr>
        <p:spPr>
          <a:xfrm>
            <a:off x="709515" y="5421693"/>
            <a:ext cx="10982924" cy="1338828"/>
          </a:xfrm>
          <a:prstGeom prst="rect">
            <a:avLst/>
          </a:prstGeom>
          <a:noFill/>
        </p:spPr>
        <p:txBody>
          <a:bodyPr wrap="square">
            <a:spAutoFit/>
          </a:bodyPr>
          <a:lstStyle/>
          <a:p>
            <a:r>
              <a:rPr lang="en-US" sz="2700" dirty="0"/>
              <a:t>The only difference respect to the sequential Bonferroni method are the </a:t>
            </a:r>
          </a:p>
          <a:p>
            <a:r>
              <a:rPr lang="en-US" sz="2700" dirty="0"/>
              <a:t>thresholds </a:t>
            </a:r>
            <a:r>
              <a:rPr lang="el-GR" sz="2700" dirty="0">
                <a:effectLst/>
              </a:rPr>
              <a:t>α</a:t>
            </a:r>
            <a:r>
              <a:rPr lang="en-GB" sz="2700" baseline="-25000" dirty="0" err="1">
                <a:effectLst/>
              </a:rPr>
              <a:t>SIDAK</a:t>
            </a:r>
            <a:r>
              <a:rPr lang="en-GB" sz="2700" baseline="-25000" dirty="0" err="1"/>
              <a:t>,</a:t>
            </a:r>
            <a:r>
              <a:rPr lang="en-GB" sz="2700" baseline="-25000" dirty="0" err="1">
                <a:effectLst/>
              </a:rPr>
              <a:t>i</a:t>
            </a:r>
            <a:r>
              <a:rPr lang="en-GB" sz="2700" baseline="-25000" dirty="0">
                <a:effectLst/>
              </a:rPr>
              <a:t> </a:t>
            </a:r>
            <a:r>
              <a:rPr lang="en-GB" sz="2700" dirty="0">
                <a:effectLst/>
              </a:rPr>
              <a:t>= 1 - (1-</a:t>
            </a:r>
            <a:r>
              <a:rPr lang="el-GR" sz="2700" dirty="0">
                <a:effectLst/>
              </a:rPr>
              <a:t> α</a:t>
            </a:r>
            <a:r>
              <a:rPr lang="en-GB" sz="2700" dirty="0">
                <a:effectLst/>
              </a:rPr>
              <a:t>)</a:t>
            </a:r>
            <a:r>
              <a:rPr lang="en-GB" sz="2700" baseline="30000" dirty="0">
                <a:effectLst/>
              </a:rPr>
              <a:t>1/(m-i+1)</a:t>
            </a:r>
            <a:r>
              <a:rPr lang="en-GB" sz="2700" dirty="0">
                <a:effectLst/>
              </a:rPr>
              <a:t>.</a:t>
            </a:r>
            <a:r>
              <a:rPr lang="en-GB" sz="2700" baseline="30000" dirty="0"/>
              <a:t> </a:t>
            </a:r>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Very strong assumption: hypothesis tests are independent.</a:t>
            </a:r>
            <a:endParaRPr lang="en-GB" sz="2700" dirty="0">
              <a:effectLst/>
            </a:endParaRPr>
          </a:p>
        </p:txBody>
      </p:sp>
      <p:graphicFrame>
        <p:nvGraphicFramePr>
          <p:cNvPr id="3" name="Table 2">
            <a:extLst>
              <a:ext uri="{FF2B5EF4-FFF2-40B4-BE49-F238E27FC236}">
                <a16:creationId xmlns:a16="http://schemas.microsoft.com/office/drawing/2014/main" id="{5A10C03C-2B3A-1C40-F27C-4CD9D773CD86}"/>
              </a:ext>
            </a:extLst>
          </p:cNvPr>
          <p:cNvGraphicFramePr>
            <a:graphicFrameLocks noGrp="1"/>
          </p:cNvGraphicFramePr>
          <p:nvPr>
            <p:extLst>
              <p:ext uri="{D42A27DB-BD31-4B8C-83A1-F6EECF244321}">
                <p14:modId xmlns:p14="http://schemas.microsoft.com/office/powerpoint/2010/main" val="2493180932"/>
              </p:ext>
            </p:extLst>
          </p:nvPr>
        </p:nvGraphicFramePr>
        <p:xfrm>
          <a:off x="10587032" y="1052997"/>
          <a:ext cx="862517" cy="1483360"/>
        </p:xfrm>
        <a:graphic>
          <a:graphicData uri="http://schemas.openxmlformats.org/drawingml/2006/table">
            <a:tbl>
              <a:tblPr firstRow="1" bandRow="1">
                <a:tableStyleId>{5C22544A-7EE6-4342-B048-85BDC9FD1C3A}</a:tableStyleId>
              </a:tblPr>
              <a:tblGrid>
                <a:gridCol w="862517">
                  <a:extLst>
                    <a:ext uri="{9D8B030D-6E8A-4147-A177-3AD203B41FA5}">
                      <a16:colId xmlns:a16="http://schemas.microsoft.com/office/drawing/2014/main" val="191208313"/>
                    </a:ext>
                  </a:extLst>
                </a:gridCol>
              </a:tblGrid>
              <a:tr h="370840">
                <a:tc>
                  <a:txBody>
                    <a:bodyPr/>
                    <a:lstStyle/>
                    <a:p>
                      <a:pPr algn="ctr"/>
                      <a:r>
                        <a:rPr lang="en-US" b="1" dirty="0">
                          <a:solidFill>
                            <a:schemeClr val="tx1"/>
                          </a:solidFill>
                        </a:rPr>
                        <a:t>H</a:t>
                      </a:r>
                      <a:r>
                        <a:rPr lang="en-US" b="1"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23926432"/>
                  </a:ext>
                </a:extLst>
              </a:tr>
              <a:tr h="370840">
                <a:tc>
                  <a:txBody>
                    <a:bodyPr/>
                    <a:lstStyle/>
                    <a:p>
                      <a:pPr algn="ctr"/>
                      <a:r>
                        <a:rPr lang="en-US" b="1" dirty="0"/>
                        <a:t>H</a:t>
                      </a:r>
                      <a:r>
                        <a:rPr lang="en-US" b="1" baseline="-25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95109556"/>
                  </a:ext>
                </a:extLst>
              </a:tr>
              <a:tr h="370840">
                <a:tc>
                  <a:txBody>
                    <a:bodyPr/>
                    <a:lstStyle/>
                    <a:p>
                      <a:pPr algn="ct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07588815"/>
                  </a:ext>
                </a:extLst>
              </a:tr>
              <a:tr h="370840">
                <a:tc>
                  <a:txBody>
                    <a:bodyPr/>
                    <a:lstStyle/>
                    <a:p>
                      <a:pPr algn="ctr"/>
                      <a:r>
                        <a:rPr lang="en-US" b="1" dirty="0"/>
                        <a:t>H</a:t>
                      </a:r>
                      <a:r>
                        <a:rPr lang="en-US" b="1" baseline="-25000"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72487529"/>
                  </a:ext>
                </a:extLst>
              </a:tr>
            </a:tbl>
          </a:graphicData>
        </a:graphic>
      </p:graphicFrame>
      <p:cxnSp>
        <p:nvCxnSpPr>
          <p:cNvPr id="7" name="Straight Arrow Connector 6">
            <a:extLst>
              <a:ext uri="{FF2B5EF4-FFF2-40B4-BE49-F238E27FC236}">
                <a16:creationId xmlns:a16="http://schemas.microsoft.com/office/drawing/2014/main" id="{B21673F6-DC5E-C824-70B1-7C88171F150F}"/>
              </a:ext>
            </a:extLst>
          </p:cNvPr>
          <p:cNvCxnSpPr/>
          <p:nvPr/>
        </p:nvCxnSpPr>
        <p:spPr>
          <a:xfrm>
            <a:off x="10372722" y="1067285"/>
            <a:ext cx="0" cy="148336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0AC8844-BB30-4E5D-C38D-3FAF6F24776A}"/>
              </a:ext>
            </a:extLst>
          </p:cNvPr>
          <p:cNvSpPr txBox="1"/>
          <p:nvPr/>
        </p:nvSpPr>
        <p:spPr>
          <a:xfrm>
            <a:off x="9772660" y="371474"/>
            <a:ext cx="2234115" cy="646331"/>
          </a:xfrm>
          <a:prstGeom prst="rect">
            <a:avLst/>
          </a:prstGeom>
          <a:noFill/>
        </p:spPr>
        <p:txBody>
          <a:bodyPr wrap="square" rtlCol="0">
            <a:spAutoFit/>
          </a:bodyPr>
          <a:lstStyle/>
          <a:p>
            <a:pPr algn="ctr"/>
            <a:r>
              <a:rPr lang="en-US" b="1" dirty="0"/>
              <a:t>Sequentially testing statistical hypotheses</a:t>
            </a:r>
          </a:p>
        </p:txBody>
      </p:sp>
      <p:sp>
        <p:nvSpPr>
          <p:cNvPr id="11" name="Rounded Rectangle 10">
            <a:extLst>
              <a:ext uri="{FF2B5EF4-FFF2-40B4-BE49-F238E27FC236}">
                <a16:creationId xmlns:a16="http://schemas.microsoft.com/office/drawing/2014/main" id="{4E7ACCAC-5214-6EDD-6DF3-949DAB7ABDA9}"/>
              </a:ext>
            </a:extLst>
          </p:cNvPr>
          <p:cNvSpPr/>
          <p:nvPr/>
        </p:nvSpPr>
        <p:spPr>
          <a:xfrm>
            <a:off x="9729796" y="371474"/>
            <a:ext cx="2339227" cy="228600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4840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One-sample location tests</a:t>
            </a:r>
          </a:p>
        </p:txBody>
      </p:sp>
    </p:spTree>
    <p:extLst>
      <p:ext uri="{BB962C8B-B14F-4D97-AF65-F5344CB8AC3E}">
        <p14:creationId xmlns:p14="http://schemas.microsoft.com/office/powerpoint/2010/main" val="1022095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is normally distributed</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mean of the population distribution 𝛍 = 𝛍</a:t>
            </a:r>
            <a:r>
              <a:rPr lang="en-US" sz="2800" baseline="-25000" dirty="0"/>
              <a:t>0</a:t>
            </a:r>
            <a:endParaRPr lang="en-US" sz="2800" dirty="0"/>
          </a:p>
          <a:p>
            <a:r>
              <a:rPr lang="en-US" sz="2800" dirty="0"/>
              <a:t>H</a:t>
            </a:r>
            <a:r>
              <a:rPr lang="en-US" sz="2800" baseline="-25000" dirty="0"/>
              <a:t>1</a:t>
            </a:r>
            <a:r>
              <a:rPr lang="en-US" sz="2800" dirty="0"/>
              <a:t>: 	𝛍 ≠ 𝛍</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a:t>
            </a:r>
          </a:p>
          <a:p>
            <a:r>
              <a:rPr lang="en-US" sz="2800" baseline="-25000" dirty="0"/>
              <a:t>	</a:t>
            </a:r>
            <a:endParaRPr lang="en-US" sz="2800" dirty="0"/>
          </a:p>
          <a:p>
            <a:r>
              <a:rPr lang="en-US" sz="2800" dirty="0"/>
              <a:t> </a:t>
            </a:r>
            <a:r>
              <a:rPr lang="en-US" sz="2800" baseline="-25000" dirty="0"/>
              <a:t>				</a:t>
            </a:r>
          </a:p>
        </p:txBody>
      </p:sp>
      <p:pic>
        <p:nvPicPr>
          <p:cNvPr id="1026" name="Picture 2" descr="t-Test | Definition, Formula &amp; Calculation - Video &amp; Lesson Transcript |  Study.com">
            <a:extLst>
              <a:ext uri="{FF2B5EF4-FFF2-40B4-BE49-F238E27FC236}">
                <a16:creationId xmlns:a16="http://schemas.microsoft.com/office/drawing/2014/main" id="{08E98FE1-7882-6751-304F-739133C97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44" y="4989176"/>
            <a:ext cx="3042015" cy="184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D638D6-5E70-E1C4-108A-B624B3C7B17C}"/>
              </a:ext>
            </a:extLst>
          </p:cNvPr>
          <p:cNvSpPr txBox="1"/>
          <p:nvPr/>
        </p:nvSpPr>
        <p:spPr>
          <a:xfrm>
            <a:off x="6617369" y="5366085"/>
            <a:ext cx="4668252" cy="954107"/>
          </a:xfrm>
          <a:prstGeom prst="rect">
            <a:avLst/>
          </a:prstGeom>
          <a:noFill/>
        </p:spPr>
        <p:txBody>
          <a:bodyPr wrap="square" rtlCol="0">
            <a:spAutoFit/>
          </a:bodyPr>
          <a:lstStyle/>
          <a:p>
            <a:r>
              <a:rPr lang="en-US" sz="2800" dirty="0" err="1"/>
              <a:t>ẋ</a:t>
            </a:r>
            <a:r>
              <a:rPr lang="en-US" sz="2800" dirty="0"/>
              <a:t> = sample mean</a:t>
            </a:r>
          </a:p>
          <a:p>
            <a:r>
              <a:rPr lang="en-US" sz="2800" dirty="0"/>
              <a:t>s = sample standard deviation</a:t>
            </a:r>
          </a:p>
        </p:txBody>
      </p:sp>
      <p:sp>
        <p:nvSpPr>
          <p:cNvPr id="5" name="Title 1">
            <a:extLst>
              <a:ext uri="{FF2B5EF4-FFF2-40B4-BE49-F238E27FC236}">
                <a16:creationId xmlns:a16="http://schemas.microsoft.com/office/drawing/2014/main" id="{03AA3A46-59E5-085A-5D0C-98295F0F0D9C}"/>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Tree>
    <p:extLst>
      <p:ext uri="{BB962C8B-B14F-4D97-AF65-F5344CB8AC3E}">
        <p14:creationId xmlns:p14="http://schemas.microsoft.com/office/powerpoint/2010/main" val="414848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84212" y="938460"/>
            <a:ext cx="11863146" cy="523220"/>
          </a:xfrm>
          <a:prstGeom prst="rect">
            <a:avLst/>
          </a:prstGeom>
          <a:noFill/>
        </p:spPr>
        <p:txBody>
          <a:bodyPr wrap="square" rtlCol="0">
            <a:spAutoFit/>
          </a:bodyPr>
          <a:lstStyle/>
          <a:p>
            <a:r>
              <a:rPr lang="en-US" sz="2800" b="1" dirty="0"/>
              <a:t>Distribution of the test statistic: </a:t>
            </a:r>
            <a:r>
              <a:rPr lang="en-GB" sz="2800" b="0" i="1" u="none" strike="noStrike" dirty="0">
                <a:solidFill>
                  <a:srgbClr val="202122"/>
                </a:solidFill>
                <a:effectLst/>
                <a:latin typeface="Arial" panose="020B0604020202020204" pitchFamily="34" charset="0"/>
              </a:rPr>
              <a:t>t</a:t>
            </a:r>
            <a:r>
              <a:rPr lang="en-GB" sz="2800" b="0" i="0" u="none" strike="noStrike" dirty="0">
                <a:solidFill>
                  <a:srgbClr val="202122"/>
                </a:solidFill>
                <a:effectLst/>
                <a:latin typeface="Arial" panose="020B0604020202020204" pitchFamily="34" charset="0"/>
              </a:rPr>
              <a:t>-distribution with n-1 degrees of freedom</a:t>
            </a:r>
            <a:endParaRPr lang="en-US" sz="2800" dirty="0"/>
          </a:p>
        </p:txBody>
      </p:sp>
      <p:pic>
        <p:nvPicPr>
          <p:cNvPr id="2050" name="Picture 2">
            <a:extLst>
              <a:ext uri="{FF2B5EF4-FFF2-40B4-BE49-F238E27FC236}">
                <a16:creationId xmlns:a16="http://schemas.microsoft.com/office/drawing/2014/main" id="{1D33377E-D898-A0BF-8553-B27393F2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85" y="1642148"/>
            <a:ext cx="6081124" cy="486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2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endParaRPr lang="en-US" sz="2800" dirty="0"/>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	</a:t>
            </a:r>
            <a:r>
              <a:rPr lang="en-US" sz="2800" dirty="0"/>
              <a:t>number of values above (or below) 𝜽</a:t>
            </a:r>
            <a:r>
              <a:rPr lang="en-US" sz="2800" baseline="-25000" dirty="0"/>
              <a:t>0</a:t>
            </a:r>
            <a:r>
              <a:rPr lang="en-US" sz="2800" dirty="0"/>
              <a:t>.</a:t>
            </a:r>
          </a:p>
          <a:p>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101421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27491" y="932445"/>
            <a:ext cx="11863146" cy="523220"/>
          </a:xfrm>
          <a:prstGeom prst="rect">
            <a:avLst/>
          </a:prstGeom>
          <a:noFill/>
        </p:spPr>
        <p:txBody>
          <a:bodyPr wrap="square" rtlCol="0">
            <a:spAutoFit/>
          </a:bodyPr>
          <a:lstStyle/>
          <a:p>
            <a:r>
              <a:rPr lang="en-US" sz="2800" b="1" dirty="0"/>
              <a:t>Distribution of the test statistic: </a:t>
            </a:r>
            <a:r>
              <a:rPr lang="en-GB" sz="2800" b="0" u="none" strike="noStrike" dirty="0">
                <a:solidFill>
                  <a:srgbClr val="202122"/>
                </a:solidFill>
                <a:effectLst/>
                <a:latin typeface="Arial" panose="020B0604020202020204" pitchFamily="34" charset="0"/>
              </a:rPr>
              <a:t>binomial </a:t>
            </a:r>
            <a:r>
              <a:rPr lang="en-GB" sz="2800" dirty="0">
                <a:solidFill>
                  <a:srgbClr val="202122"/>
                </a:solidFill>
                <a:latin typeface="Arial" panose="020B0604020202020204" pitchFamily="34" charset="0"/>
              </a:rPr>
              <a:t>distribution, X ∼ Bin (n,</a:t>
            </a:r>
            <a:r>
              <a:rPr lang="en-US" sz="2800" dirty="0">
                <a:solidFill>
                  <a:srgbClr val="202122"/>
                </a:solidFill>
                <a:latin typeface="Arial" panose="020B0604020202020204" pitchFamily="34" charset="0"/>
              </a:rPr>
              <a:t> 0.5)</a:t>
            </a:r>
            <a:r>
              <a:rPr lang="en-GB" sz="2800" dirty="0">
                <a:solidFill>
                  <a:srgbClr val="202122"/>
                </a:solidFill>
                <a:latin typeface="Arial" panose="020B0604020202020204" pitchFamily="34" charset="0"/>
              </a:rPr>
              <a:t>  </a:t>
            </a:r>
            <a:endParaRPr lang="en-US" sz="2800" dirty="0">
              <a:solidFill>
                <a:srgbClr val="202122"/>
              </a:solidFill>
              <a:latin typeface="Arial" panose="020B0604020202020204" pitchFamily="34" charset="0"/>
            </a:endParaRPr>
          </a:p>
        </p:txBody>
      </p:sp>
      <p:sp>
        <p:nvSpPr>
          <p:cNvPr id="3" name="Title 1">
            <a:extLst>
              <a:ext uri="{FF2B5EF4-FFF2-40B4-BE49-F238E27FC236}">
                <a16:creationId xmlns:a16="http://schemas.microsoft.com/office/drawing/2014/main" id="{6539DBE8-6901-72C0-3716-5C1E248DF8C2}"/>
              </a:ext>
            </a:extLst>
          </p:cNvPr>
          <p:cNvSpPr txBox="1">
            <a:spLocks/>
          </p:cNvSpPr>
          <p:nvPr/>
        </p:nvSpPr>
        <p:spPr>
          <a:xfrm>
            <a:off x="0" y="21553"/>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pic>
        <p:nvPicPr>
          <p:cNvPr id="5122" name="Picture 2" descr="Binomial distribution: ten trials with &lt;i&gt;p&lt;/i&gt; = 0.5.">
            <a:extLst>
              <a:ext uri="{FF2B5EF4-FFF2-40B4-BE49-F238E27FC236}">
                <a16:creationId xmlns:a16="http://schemas.microsoft.com/office/drawing/2014/main" id="{578E4B26-4237-128C-BCE5-F3394294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126" y="1782338"/>
            <a:ext cx="6578844" cy="3759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9EA65F-B958-B139-4075-2D6FC7C67070}"/>
              </a:ext>
            </a:extLst>
          </p:cNvPr>
          <p:cNvSpPr txBox="1"/>
          <p:nvPr/>
        </p:nvSpPr>
        <p:spPr>
          <a:xfrm>
            <a:off x="-334" y="6297759"/>
            <a:ext cx="12191999" cy="407804"/>
          </a:xfrm>
          <a:prstGeom prst="rect">
            <a:avLst/>
          </a:prstGeom>
          <a:noFill/>
        </p:spPr>
        <p:txBody>
          <a:bodyPr wrap="square" rtlCol="0">
            <a:spAutoFit/>
          </a:bodyPr>
          <a:lstStyle/>
          <a:p>
            <a:pPr algn="ctr"/>
            <a:r>
              <a:rPr lang="en-US" sz="2050" dirty="0"/>
              <a:t>In case of values equal to 𝜽</a:t>
            </a:r>
            <a:r>
              <a:rPr lang="en-US" sz="2050" baseline="-25000" dirty="0"/>
              <a:t>0</a:t>
            </a:r>
            <a:r>
              <a:rPr lang="en-US" sz="2050" dirty="0"/>
              <a:t>, </a:t>
            </a:r>
            <a:r>
              <a:rPr lang="en-US" sz="2050" dirty="0" err="1"/>
              <a:t>discarde</a:t>
            </a:r>
            <a:r>
              <a:rPr lang="en-US" sz="2050" dirty="0"/>
              <a:t> these values and apply the sign test only to the values above or below 𝜽</a:t>
            </a:r>
            <a:r>
              <a:rPr lang="en-US" sz="2050" baseline="-25000" dirty="0"/>
              <a:t>0</a:t>
            </a:r>
            <a:r>
              <a:rPr lang="en-US" sz="2050" dirty="0"/>
              <a:t>. </a:t>
            </a:r>
          </a:p>
        </p:txBody>
      </p:sp>
    </p:spTree>
    <p:extLst>
      <p:ext uri="{BB962C8B-B14F-4D97-AF65-F5344CB8AC3E}">
        <p14:creationId xmlns:p14="http://schemas.microsoft.com/office/powerpoint/2010/main" val="3881729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693866"/>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distribution is symmetric</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median/mean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p>
          <a:p>
            <a:endParaRPr lang="en-US" sz="2800" dirty="0"/>
          </a:p>
          <a:p>
            <a:endParaRPr lang="en-US" sz="2800" b="1" dirty="0"/>
          </a:p>
          <a:p>
            <a:endParaRPr lang="en-US" sz="2800" b="1" dirty="0"/>
          </a:p>
          <a:p>
            <a:r>
              <a:rPr lang="en-US" sz="2800" b="1" dirty="0"/>
              <a:t>Test statistic:	</a:t>
            </a:r>
            <a:r>
              <a:rPr lang="en-US" sz="2800" dirty="0"/>
              <a:t>sum of the positive signed ranks.</a:t>
            </a:r>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20456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262979"/>
          </a:xfrm>
          <a:prstGeom prst="rect">
            <a:avLst/>
          </a:prstGeom>
          <a:noFill/>
        </p:spPr>
        <p:txBody>
          <a:bodyPr wrap="square" rtlCol="0">
            <a:spAutoFit/>
          </a:bodyPr>
          <a:lstStyle/>
          <a:p>
            <a:r>
              <a:rPr lang="en-US" sz="2800" b="1" dirty="0"/>
              <a:t>n:						</a:t>
            </a:r>
            <a:r>
              <a:rPr lang="en-US" sz="2800" dirty="0"/>
              <a:t>3</a:t>
            </a:r>
          </a:p>
          <a:p>
            <a:r>
              <a:rPr lang="en-US" sz="2800" b="1" dirty="0"/>
              <a:t>Raw data: </a:t>
            </a:r>
            <a:r>
              <a:rPr lang="en-US" sz="2800" dirty="0"/>
              <a:t>					67, -12, 55</a:t>
            </a:r>
          </a:p>
          <a:p>
            <a:r>
              <a:rPr lang="en-US" sz="2800" b="1" dirty="0"/>
              <a:t>𝜽</a:t>
            </a:r>
            <a:r>
              <a:rPr lang="en-US" sz="2800" b="1" baseline="-25000" dirty="0"/>
              <a:t>0</a:t>
            </a:r>
            <a:r>
              <a:rPr lang="en-US" sz="2800" b="1" dirty="0"/>
              <a:t>:</a:t>
            </a:r>
            <a:r>
              <a:rPr lang="en-US" sz="2800" dirty="0"/>
              <a:t>						50</a:t>
            </a:r>
          </a:p>
          <a:p>
            <a:endParaRPr lang="en-US" sz="2800" dirty="0"/>
          </a:p>
          <a:p>
            <a:r>
              <a:rPr lang="en-US" sz="2800" b="1" dirty="0"/>
              <a:t>Absolute differences:</a:t>
            </a:r>
            <a:r>
              <a:rPr lang="en-US" sz="2800" dirty="0"/>
              <a:t>			5, 17, 62</a:t>
            </a:r>
          </a:p>
          <a:p>
            <a:r>
              <a:rPr lang="en-US" sz="2800" b="1" dirty="0"/>
              <a:t>Signed ranks:				</a:t>
            </a:r>
            <a:r>
              <a:rPr lang="en-US" sz="2800" dirty="0"/>
              <a:t>+1, +2, -3</a:t>
            </a:r>
          </a:p>
          <a:p>
            <a:endParaRPr lang="en-US" sz="2800" b="1" dirty="0"/>
          </a:p>
          <a:p>
            <a:r>
              <a:rPr lang="en-US" sz="2800" b="1" dirty="0"/>
              <a:t>Test statistic:				</a:t>
            </a:r>
            <a:r>
              <a:rPr lang="en-US" sz="2800" dirty="0"/>
              <a:t>+3</a:t>
            </a:r>
            <a:r>
              <a:rPr lang="en-US" sz="2800" baseline="-25000" dirty="0"/>
              <a:t>	</a:t>
            </a:r>
            <a:endParaRPr lang="en-US" sz="2800" dirty="0"/>
          </a:p>
          <a:p>
            <a:r>
              <a:rPr lang="en-US" sz="2800" dirty="0"/>
              <a:t> </a:t>
            </a:r>
            <a:r>
              <a:rPr lang="en-US" sz="2800" baseline="-25000" dirty="0"/>
              <a:t>				</a:t>
            </a:r>
          </a:p>
          <a:p>
            <a:r>
              <a:rPr lang="en-US" sz="2800" b="1" dirty="0"/>
              <a:t>Distribution of the test statistic:	</a:t>
            </a:r>
            <a:r>
              <a:rPr lang="en-US" sz="2800" dirty="0"/>
              <a:t>P(+1,+2,+3) = P(+1,+2,-3) = P(+1,-2,+3) =</a:t>
            </a:r>
          </a:p>
          <a:p>
            <a:r>
              <a:rPr lang="en-US" sz="2800" dirty="0"/>
              <a:t>    						P(+1,-2,-3) = P(-1,+2,+3) = P(-1,+2,-3) =</a:t>
            </a:r>
          </a:p>
          <a:p>
            <a:r>
              <a:rPr lang="en-US" sz="2800" dirty="0"/>
              <a:t>						P(-1,-2,+3) = (-1,-2,-3)= 1/8, hence…</a:t>
            </a:r>
          </a:p>
        </p:txBody>
      </p:sp>
    </p:spTree>
    <p:extLst>
      <p:ext uri="{BB962C8B-B14F-4D97-AF65-F5344CB8AC3E}">
        <p14:creationId xmlns:p14="http://schemas.microsoft.com/office/powerpoint/2010/main" val="4137915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1082839"/>
            <a:ext cx="12083724" cy="954107"/>
          </a:xfrm>
          <a:prstGeom prst="rect">
            <a:avLst/>
          </a:prstGeom>
          <a:noFill/>
        </p:spPr>
        <p:txBody>
          <a:bodyPr wrap="square" rtlCol="0">
            <a:spAutoFit/>
          </a:bodyPr>
          <a:lstStyle/>
          <a:p>
            <a:r>
              <a:rPr lang="en-US" sz="2800" dirty="0"/>
              <a:t> </a:t>
            </a:r>
            <a:r>
              <a:rPr lang="en-US" sz="2800" b="1" dirty="0"/>
              <a:t>Distribution of the test statistic:</a:t>
            </a:r>
          </a:p>
          <a:p>
            <a:endParaRPr lang="en-US" sz="2800" dirty="0"/>
          </a:p>
        </p:txBody>
      </p:sp>
      <p:graphicFrame>
        <p:nvGraphicFramePr>
          <p:cNvPr id="3" name="Table 2">
            <a:extLst>
              <a:ext uri="{FF2B5EF4-FFF2-40B4-BE49-F238E27FC236}">
                <a16:creationId xmlns:a16="http://schemas.microsoft.com/office/drawing/2014/main" id="{A4C50F59-7A45-89C9-0348-F0F8663FF5FE}"/>
              </a:ext>
            </a:extLst>
          </p:cNvPr>
          <p:cNvGraphicFramePr>
            <a:graphicFrameLocks noGrp="1"/>
          </p:cNvGraphicFramePr>
          <p:nvPr>
            <p:extLst>
              <p:ext uri="{D42A27DB-BD31-4B8C-83A1-F6EECF244321}">
                <p14:modId xmlns:p14="http://schemas.microsoft.com/office/powerpoint/2010/main" val="1788504335"/>
              </p:ext>
            </p:extLst>
          </p:nvPr>
        </p:nvGraphicFramePr>
        <p:xfrm>
          <a:off x="227262" y="1778444"/>
          <a:ext cx="11515560" cy="1036320"/>
        </p:xfrm>
        <a:graphic>
          <a:graphicData uri="http://schemas.openxmlformats.org/drawingml/2006/table">
            <a:tbl>
              <a:tblPr firstRow="1" bandRow="1">
                <a:tableStyleId>{5C22544A-7EE6-4342-B048-85BDC9FD1C3A}</a:tableStyleId>
              </a:tblPr>
              <a:tblGrid>
                <a:gridCol w="3406275">
                  <a:extLst>
                    <a:ext uri="{9D8B030D-6E8A-4147-A177-3AD203B41FA5}">
                      <a16:colId xmlns:a16="http://schemas.microsoft.com/office/drawing/2014/main" val="1128547295"/>
                    </a:ext>
                  </a:extLst>
                </a:gridCol>
                <a:gridCol w="1359568">
                  <a:extLst>
                    <a:ext uri="{9D8B030D-6E8A-4147-A177-3AD203B41FA5}">
                      <a16:colId xmlns:a16="http://schemas.microsoft.com/office/drawing/2014/main" val="2573236757"/>
                    </a:ext>
                  </a:extLst>
                </a:gridCol>
                <a:gridCol w="1179095">
                  <a:extLst>
                    <a:ext uri="{9D8B030D-6E8A-4147-A177-3AD203B41FA5}">
                      <a16:colId xmlns:a16="http://schemas.microsoft.com/office/drawing/2014/main" val="1365797540"/>
                    </a:ext>
                  </a:extLst>
                </a:gridCol>
                <a:gridCol w="1143000">
                  <a:extLst>
                    <a:ext uri="{9D8B030D-6E8A-4147-A177-3AD203B41FA5}">
                      <a16:colId xmlns:a16="http://schemas.microsoft.com/office/drawing/2014/main" val="936577011"/>
                    </a:ext>
                  </a:extLst>
                </a:gridCol>
                <a:gridCol w="1203158">
                  <a:extLst>
                    <a:ext uri="{9D8B030D-6E8A-4147-A177-3AD203B41FA5}">
                      <a16:colId xmlns:a16="http://schemas.microsoft.com/office/drawing/2014/main" val="1969977139"/>
                    </a:ext>
                  </a:extLst>
                </a:gridCol>
                <a:gridCol w="1167063">
                  <a:extLst>
                    <a:ext uri="{9D8B030D-6E8A-4147-A177-3AD203B41FA5}">
                      <a16:colId xmlns:a16="http://schemas.microsoft.com/office/drawing/2014/main" val="863421400"/>
                    </a:ext>
                  </a:extLst>
                </a:gridCol>
                <a:gridCol w="1046747">
                  <a:extLst>
                    <a:ext uri="{9D8B030D-6E8A-4147-A177-3AD203B41FA5}">
                      <a16:colId xmlns:a16="http://schemas.microsoft.com/office/drawing/2014/main" val="1572597354"/>
                    </a:ext>
                  </a:extLst>
                </a:gridCol>
                <a:gridCol w="1010654">
                  <a:extLst>
                    <a:ext uri="{9D8B030D-6E8A-4147-A177-3AD203B41FA5}">
                      <a16:colId xmlns:a16="http://schemas.microsoft.com/office/drawing/2014/main" val="3875769876"/>
                    </a:ext>
                  </a:extLst>
                </a:gridCol>
              </a:tblGrid>
              <a:tr h="370840">
                <a:tc>
                  <a:txBody>
                    <a:bodyPr/>
                    <a:lstStyle/>
                    <a:p>
                      <a:r>
                        <a:rPr lang="en-US" sz="2800" dirty="0">
                          <a:solidFill>
                            <a:schemeClr val="tx1"/>
                          </a:solidFill>
                        </a:rPr>
                        <a:t>Sum of signed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586851"/>
                  </a:ext>
                </a:extLst>
              </a:tr>
              <a:tr h="370840">
                <a:tc>
                  <a:txBody>
                    <a:bodyPr/>
                    <a:lstStyle/>
                    <a:p>
                      <a:r>
                        <a:rPr lang="en-US" sz="2800" b="1"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299181"/>
                  </a:ext>
                </a:extLst>
              </a:tr>
            </a:tbl>
          </a:graphicData>
        </a:graphic>
      </p:graphicFrame>
      <p:sp>
        <p:nvSpPr>
          <p:cNvPr id="5" name="TextBox 4">
            <a:extLst>
              <a:ext uri="{FF2B5EF4-FFF2-40B4-BE49-F238E27FC236}">
                <a16:creationId xmlns:a16="http://schemas.microsoft.com/office/drawing/2014/main" id="{ACDB1A0E-FEDA-999B-D056-2BB0CCA5D871}"/>
              </a:ext>
            </a:extLst>
          </p:cNvPr>
          <p:cNvSpPr txBox="1"/>
          <p:nvPr/>
        </p:nvSpPr>
        <p:spPr>
          <a:xfrm>
            <a:off x="168439" y="3416971"/>
            <a:ext cx="6773781" cy="1031051"/>
          </a:xfrm>
          <a:prstGeom prst="rect">
            <a:avLst/>
          </a:prstGeom>
          <a:noFill/>
        </p:spPr>
        <p:txBody>
          <a:bodyPr wrap="square" rtlCol="0">
            <a:spAutoFit/>
          </a:bodyPr>
          <a:lstStyle/>
          <a:p>
            <a:r>
              <a:rPr lang="en-US" sz="3050" dirty="0"/>
              <a:t>Two-sided p-value: 	1.0</a:t>
            </a:r>
          </a:p>
          <a:p>
            <a:r>
              <a:rPr lang="en-US" sz="3050" dirty="0"/>
              <a:t>One-sided p-value:	5/8=0.625</a:t>
            </a:r>
          </a:p>
        </p:txBody>
      </p:sp>
      <p:sp>
        <p:nvSpPr>
          <p:cNvPr id="6" name="TextBox 5">
            <a:extLst>
              <a:ext uri="{FF2B5EF4-FFF2-40B4-BE49-F238E27FC236}">
                <a16:creationId xmlns:a16="http://schemas.microsoft.com/office/drawing/2014/main" id="{1B63A6FF-63A9-4296-502A-7F6A538E3248}"/>
              </a:ext>
            </a:extLst>
          </p:cNvPr>
          <p:cNvSpPr txBox="1"/>
          <p:nvPr/>
        </p:nvSpPr>
        <p:spPr>
          <a:xfrm>
            <a:off x="204535" y="5149516"/>
            <a:ext cx="11951370" cy="561692"/>
          </a:xfrm>
          <a:prstGeom prst="rect">
            <a:avLst/>
          </a:prstGeom>
          <a:noFill/>
        </p:spPr>
        <p:txBody>
          <a:bodyPr wrap="square" rtlCol="0">
            <a:spAutoFit/>
          </a:bodyPr>
          <a:lstStyle/>
          <a:p>
            <a:r>
              <a:rPr lang="en-US" sz="3050" dirty="0"/>
              <a:t>At the significance level of 0.05, we can’t reject the null hypothesis (𝜽=50).</a:t>
            </a:r>
          </a:p>
        </p:txBody>
      </p:sp>
    </p:spTree>
    <p:extLst>
      <p:ext uri="{BB962C8B-B14F-4D97-AF65-F5344CB8AC3E}">
        <p14:creationId xmlns:p14="http://schemas.microsoft.com/office/powerpoint/2010/main" val="4040343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4524315"/>
          </a:xfrm>
          <a:prstGeom prst="rect">
            <a:avLst/>
          </a:prstGeom>
          <a:noFill/>
        </p:spPr>
        <p:txBody>
          <a:bodyPr wrap="square" rtlCol="0">
            <a:spAutoFit/>
          </a:bodyPr>
          <a:lstStyle/>
          <a:p>
            <a:r>
              <a:rPr lang="en-US" sz="3200" dirty="0"/>
              <a:t>The Wilcoxon signed-rank test is more powerful than the sign test because it makes use of the magnitudes of the differences rather than just their sign.</a:t>
            </a:r>
          </a:p>
          <a:p>
            <a:endParaRPr lang="en-US" sz="3200" dirty="0"/>
          </a:p>
          <a:p>
            <a:r>
              <a:rPr lang="en-US" sz="3200" dirty="0"/>
              <a:t>It should be the preferred method, but it makes a stronger assumption: the distribution of the differences is symmetric.</a:t>
            </a:r>
          </a:p>
          <a:p>
            <a:endParaRPr lang="en-US" sz="3200" dirty="0"/>
          </a:p>
          <a:p>
            <a:r>
              <a:rPr lang="en-US" sz="3200" dirty="0"/>
              <a:t>In case this assumption is doubtful, the sign test should be used. Graphical display is </a:t>
            </a:r>
            <a:r>
              <a:rPr lang="en-US" sz="3200" i="1" dirty="0"/>
              <a:t>recommended.</a:t>
            </a:r>
          </a:p>
        </p:txBody>
      </p:sp>
    </p:spTree>
    <p:extLst>
      <p:ext uri="{BB962C8B-B14F-4D97-AF65-F5344CB8AC3E}">
        <p14:creationId xmlns:p14="http://schemas.microsoft.com/office/powerpoint/2010/main" val="315728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Data analysis: descriptive statistics</a:t>
            </a:r>
          </a:p>
        </p:txBody>
      </p:sp>
      <p:sp>
        <p:nvSpPr>
          <p:cNvPr id="3" name="TextBox 2">
            <a:extLst>
              <a:ext uri="{FF2B5EF4-FFF2-40B4-BE49-F238E27FC236}">
                <a16:creationId xmlns:a16="http://schemas.microsoft.com/office/drawing/2014/main" id="{B02AECD0-D662-C9FE-373F-F5D34CEA47AE}"/>
              </a:ext>
            </a:extLst>
          </p:cNvPr>
          <p:cNvSpPr txBox="1"/>
          <p:nvPr/>
        </p:nvSpPr>
        <p:spPr>
          <a:xfrm>
            <a:off x="70851" y="1007797"/>
            <a:ext cx="11947373" cy="2862322"/>
          </a:xfrm>
          <a:prstGeom prst="rect">
            <a:avLst/>
          </a:prstGeom>
          <a:noFill/>
        </p:spPr>
        <p:txBody>
          <a:bodyPr wrap="square" rtlCol="0">
            <a:spAutoFit/>
          </a:bodyPr>
          <a:lstStyle/>
          <a:p>
            <a:r>
              <a:rPr lang="en-US" sz="3600" dirty="0"/>
              <a:t>Here, the data are analyzed on their own terms, essentially without extraneous assumptions. </a:t>
            </a:r>
          </a:p>
          <a:p>
            <a:r>
              <a:rPr lang="en-US" sz="3600" dirty="0"/>
              <a:t>The principal aim is the organization and summarization of the data in ways that bring out their main features and clarify their underlying structure.</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95293"/>
            <a:ext cx="7333861" cy="369332"/>
          </a:xfrm>
          <a:prstGeom prst="rect">
            <a:avLst/>
          </a:prstGeom>
          <a:noFill/>
        </p:spPr>
        <p:txBody>
          <a:bodyPr wrap="square" rtlCol="0">
            <a:spAutoFit/>
          </a:bodyPr>
          <a:lstStyle/>
          <a:p>
            <a:r>
              <a:rPr lang="en-US" dirty="0"/>
              <a:t>E.L. Lehmann, George Casella, Theory of Point Estimation, Second Edition</a:t>
            </a:r>
          </a:p>
        </p:txBody>
      </p:sp>
      <p:sp>
        <p:nvSpPr>
          <p:cNvPr id="5" name="TextBox 4">
            <a:extLst>
              <a:ext uri="{FF2B5EF4-FFF2-40B4-BE49-F238E27FC236}">
                <a16:creationId xmlns:a16="http://schemas.microsoft.com/office/drawing/2014/main" id="{D033B347-9E7B-4FBD-DFB8-7E502B6C67E4}"/>
              </a:ext>
            </a:extLst>
          </p:cNvPr>
          <p:cNvSpPr txBox="1"/>
          <p:nvPr/>
        </p:nvSpPr>
        <p:spPr>
          <a:xfrm rot="-1200000">
            <a:off x="3012853" y="4896223"/>
            <a:ext cx="1258140" cy="461665"/>
          </a:xfrm>
          <a:prstGeom prst="rect">
            <a:avLst/>
          </a:prstGeom>
          <a:noFill/>
          <a:ln>
            <a:solidFill>
              <a:schemeClr val="tx1"/>
            </a:solidFill>
          </a:ln>
        </p:spPr>
        <p:txBody>
          <a:bodyPr wrap="square" rtlCol="0">
            <a:spAutoFit/>
          </a:bodyPr>
          <a:lstStyle/>
          <a:p>
            <a:pPr algn="ctr"/>
            <a:r>
              <a:rPr lang="en-US" sz="2400" dirty="0"/>
              <a:t>Median</a:t>
            </a:r>
          </a:p>
        </p:txBody>
      </p:sp>
      <p:pic>
        <p:nvPicPr>
          <p:cNvPr id="8" name="Picture 7" descr="A graph of a number of items&#10;&#10;Description automatically generated">
            <a:extLst>
              <a:ext uri="{FF2B5EF4-FFF2-40B4-BE49-F238E27FC236}">
                <a16:creationId xmlns:a16="http://schemas.microsoft.com/office/drawing/2014/main" id="{8C68315D-5DE9-5005-B5D0-8F4AFFF2B1D9}"/>
              </a:ext>
            </a:extLst>
          </p:cNvPr>
          <p:cNvPicPr>
            <a:picLocks noChangeAspect="1"/>
          </p:cNvPicPr>
          <p:nvPr/>
        </p:nvPicPr>
        <p:blipFill>
          <a:blip r:embed="rId3"/>
          <a:stretch>
            <a:fillRect/>
          </a:stretch>
        </p:blipFill>
        <p:spPr>
          <a:xfrm>
            <a:off x="6692164" y="3666814"/>
            <a:ext cx="5397500" cy="2298700"/>
          </a:xfrm>
          <a:prstGeom prst="rect">
            <a:avLst/>
          </a:prstGeom>
        </p:spPr>
      </p:pic>
      <p:sp>
        <p:nvSpPr>
          <p:cNvPr id="6" name="TextBox 5">
            <a:extLst>
              <a:ext uri="{FF2B5EF4-FFF2-40B4-BE49-F238E27FC236}">
                <a16:creationId xmlns:a16="http://schemas.microsoft.com/office/drawing/2014/main" id="{0D45CF03-BD34-407D-6766-D9DDF6417D3E}"/>
              </a:ext>
            </a:extLst>
          </p:cNvPr>
          <p:cNvSpPr txBox="1"/>
          <p:nvPr/>
        </p:nvSpPr>
        <p:spPr>
          <a:xfrm rot="-240000">
            <a:off x="6710918" y="5890981"/>
            <a:ext cx="1237861" cy="461665"/>
          </a:xfrm>
          <a:prstGeom prst="rect">
            <a:avLst/>
          </a:prstGeom>
          <a:noFill/>
          <a:ln>
            <a:solidFill>
              <a:schemeClr val="tx1"/>
            </a:solidFill>
          </a:ln>
        </p:spPr>
        <p:txBody>
          <a:bodyPr wrap="square" rtlCol="0">
            <a:spAutoFit/>
          </a:bodyPr>
          <a:lstStyle/>
          <a:p>
            <a:pPr algn="ctr"/>
            <a:r>
              <a:rPr lang="en-US" sz="2400" dirty="0"/>
              <a:t>Range</a:t>
            </a:r>
          </a:p>
        </p:txBody>
      </p:sp>
      <p:pic>
        <p:nvPicPr>
          <p:cNvPr id="1028" name="Picture 4" descr="Calculate Percent of Total | Holistics Docs">
            <a:extLst>
              <a:ext uri="{FF2B5EF4-FFF2-40B4-BE49-F238E27FC236}">
                <a16:creationId xmlns:a16="http://schemas.microsoft.com/office/drawing/2014/main" id="{C1C1564E-1171-92D7-8C22-C6435D03F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788" y="4193067"/>
            <a:ext cx="2474098" cy="197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2062103"/>
          </a:xfrm>
          <a:prstGeom prst="rect">
            <a:avLst/>
          </a:prstGeom>
          <a:noFill/>
        </p:spPr>
        <p:txBody>
          <a:bodyPr wrap="square" rtlCol="0">
            <a:spAutoFit/>
          </a:bodyPr>
          <a:lstStyle/>
          <a:p>
            <a:r>
              <a:rPr lang="en-US" sz="3200" dirty="0"/>
              <a:t>The one-sample location tests could be used for paired data samples.</a:t>
            </a:r>
          </a:p>
          <a:p>
            <a:endParaRPr lang="en-US" sz="3200" dirty="0"/>
          </a:p>
          <a:p>
            <a:r>
              <a:rPr lang="en-US" sz="3200" dirty="0"/>
              <a:t>Each paired data is summarized by the difference and the one-sample location tests are applied to the differences.</a:t>
            </a:r>
          </a:p>
        </p:txBody>
      </p:sp>
      <p:graphicFrame>
        <p:nvGraphicFramePr>
          <p:cNvPr id="5" name="Table 4">
            <a:extLst>
              <a:ext uri="{FF2B5EF4-FFF2-40B4-BE49-F238E27FC236}">
                <a16:creationId xmlns:a16="http://schemas.microsoft.com/office/drawing/2014/main" id="{0A1DB533-9FC1-4F6B-5A78-76696D173572}"/>
              </a:ext>
            </a:extLst>
          </p:cNvPr>
          <p:cNvGraphicFramePr>
            <a:graphicFrameLocks noGrp="1"/>
          </p:cNvGraphicFramePr>
          <p:nvPr>
            <p:extLst>
              <p:ext uri="{D42A27DB-BD31-4B8C-83A1-F6EECF244321}">
                <p14:modId xmlns:p14="http://schemas.microsoft.com/office/powerpoint/2010/main" val="2586998373"/>
              </p:ext>
            </p:extLst>
          </p:nvPr>
        </p:nvGraphicFramePr>
        <p:xfrm>
          <a:off x="1851526" y="3751623"/>
          <a:ext cx="8127999" cy="1828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0711030"/>
                    </a:ext>
                  </a:extLst>
                </a:gridCol>
                <a:gridCol w="2709333">
                  <a:extLst>
                    <a:ext uri="{9D8B030D-6E8A-4147-A177-3AD203B41FA5}">
                      <a16:colId xmlns:a16="http://schemas.microsoft.com/office/drawing/2014/main" val="118096255"/>
                    </a:ext>
                  </a:extLst>
                </a:gridCol>
                <a:gridCol w="2709333">
                  <a:extLst>
                    <a:ext uri="{9D8B030D-6E8A-4147-A177-3AD203B41FA5}">
                      <a16:colId xmlns:a16="http://schemas.microsoft.com/office/drawing/2014/main" val="3220962990"/>
                    </a:ext>
                  </a:extLst>
                </a:gridCol>
              </a:tblGrid>
              <a:tr h="370840">
                <a:tc>
                  <a:txBody>
                    <a:bodyPr/>
                    <a:lstStyle/>
                    <a:p>
                      <a:pPr algn="ctr"/>
                      <a:r>
                        <a:rPr lang="en-US" sz="2400" dirty="0">
                          <a:solidFill>
                            <a:schemeClr val="tx1"/>
                          </a:solidFill>
                        </a:rPr>
                        <a:t>Experimental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Paired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Difference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075605"/>
                  </a:ext>
                </a:extLst>
              </a:tr>
              <a:tr h="370840">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23-55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80271145"/>
                  </a:ext>
                </a:extLst>
              </a:tr>
              <a:tr h="370840">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51919878"/>
                  </a:ext>
                </a:extLst>
              </a:tr>
              <a:tr h="370840">
                <a:tc>
                  <a:txBody>
                    <a:bodyPr/>
                    <a:lstStyle/>
                    <a:p>
                      <a:pPr algn="ctr"/>
                      <a:r>
                        <a:rPr lang="en-US" sz="2400"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107-100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701750"/>
                  </a:ext>
                </a:extLst>
              </a:tr>
            </a:tbl>
          </a:graphicData>
        </a:graphic>
      </p:graphicFrame>
    </p:spTree>
    <p:extLst>
      <p:ext uri="{BB962C8B-B14F-4D97-AF65-F5344CB8AC3E}">
        <p14:creationId xmlns:p14="http://schemas.microsoft.com/office/powerpoint/2010/main" val="116144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D531AE7A-5809-A6B2-7501-0D4D64FF69D7}"/>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191251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Two-sample location tests</a:t>
            </a:r>
          </a:p>
        </p:txBody>
      </p:sp>
    </p:spTree>
    <p:extLst>
      <p:ext uri="{BB962C8B-B14F-4D97-AF65-F5344CB8AC3E}">
        <p14:creationId xmlns:p14="http://schemas.microsoft.com/office/powerpoint/2010/main" val="205176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thematical equation with numbers and symbols&#10;&#10;Description automatically generated">
            <a:extLst>
              <a:ext uri="{FF2B5EF4-FFF2-40B4-BE49-F238E27FC236}">
                <a16:creationId xmlns:a16="http://schemas.microsoft.com/office/drawing/2014/main" id="{98EBFEC5-1668-05D1-B810-6E73D5A9EBDC}"/>
              </a:ext>
            </a:extLst>
          </p:cNvPr>
          <p:cNvPicPr>
            <a:picLocks noChangeAspect="1"/>
          </p:cNvPicPr>
          <p:nvPr/>
        </p:nvPicPr>
        <p:blipFill>
          <a:blip r:embed="rId2"/>
          <a:stretch>
            <a:fillRect/>
          </a:stretch>
        </p:blipFill>
        <p:spPr>
          <a:xfrm>
            <a:off x="2448569" y="4403068"/>
            <a:ext cx="3372961" cy="1888859"/>
          </a:xfrm>
          <a:prstGeom prst="rect">
            <a:avLst/>
          </a:prstGeom>
        </p:spPr>
      </p:pic>
      <p:sp>
        <p:nvSpPr>
          <p:cNvPr id="2" name="Title 1">
            <a:extLst>
              <a:ext uri="{FF2B5EF4-FFF2-40B4-BE49-F238E27FC236}">
                <a16:creationId xmlns:a16="http://schemas.microsoft.com/office/drawing/2014/main" id="{22F51E50-6CA9-53AB-AAC5-98FAD3643A63}"/>
              </a:ext>
            </a:extLst>
          </p:cNvPr>
          <p:cNvSpPr txBox="1">
            <a:spLocks/>
          </p:cNvSpPr>
          <p:nvPr/>
        </p:nvSpPr>
        <p:spPr>
          <a:xfrm>
            <a:off x="0" y="3610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Two-sample Student’s </a:t>
            </a:r>
            <a:r>
              <a:rPr lang="en-US" sz="5000" b="1" i="1" dirty="0"/>
              <a:t>t</a:t>
            </a:r>
            <a:r>
              <a:rPr lang="en-US" sz="5000" b="1" dirty="0"/>
              <a:t>-test</a:t>
            </a:r>
          </a:p>
        </p:txBody>
      </p:sp>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693866"/>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r>
              <a:rPr lang="en-US" sz="2800" dirty="0"/>
              <a:t>			5. equal variances s</a:t>
            </a:r>
            <a:r>
              <a:rPr lang="en-US" sz="2800" baseline="-25000" dirty="0"/>
              <a:t>1</a:t>
            </a:r>
            <a:r>
              <a:rPr lang="en-US" sz="2800" baseline="30000" dirty="0"/>
              <a:t>2</a:t>
            </a:r>
            <a:r>
              <a:rPr lang="en-US" sz="2800" dirty="0"/>
              <a:t> and s</a:t>
            </a:r>
            <a:r>
              <a:rPr lang="en-US" sz="2800" baseline="-25000" dirty="0"/>
              <a:t>2</a:t>
            </a:r>
            <a:r>
              <a:rPr lang="en-US" sz="2800" baseline="30000" dirty="0"/>
              <a:t>2</a:t>
            </a:r>
          </a:p>
          <a:p>
            <a:r>
              <a:rPr lang="en-US" sz="2800" b="1" dirty="0"/>
              <a:t>Hypotheses to test: </a:t>
            </a:r>
            <a:r>
              <a:rPr lang="en-US" sz="2800" dirty="0"/>
              <a:t>			</a:t>
            </a: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pic>
        <p:nvPicPr>
          <p:cNvPr id="13" name="Picture 12" descr="A math equation with numbers and symbols&#10;&#10;Description automatically generated">
            <a:extLst>
              <a:ext uri="{FF2B5EF4-FFF2-40B4-BE49-F238E27FC236}">
                <a16:creationId xmlns:a16="http://schemas.microsoft.com/office/drawing/2014/main" id="{E9B2AEDA-550F-6D2F-72BB-BA67D05DF473}"/>
              </a:ext>
            </a:extLst>
          </p:cNvPr>
          <p:cNvPicPr>
            <a:picLocks noChangeAspect="1"/>
          </p:cNvPicPr>
          <p:nvPr/>
        </p:nvPicPr>
        <p:blipFill>
          <a:blip r:embed="rId3"/>
          <a:stretch>
            <a:fillRect/>
          </a:stretch>
        </p:blipFill>
        <p:spPr>
          <a:xfrm>
            <a:off x="7254073" y="4591603"/>
            <a:ext cx="4512916" cy="1128229"/>
          </a:xfrm>
          <a:prstGeom prst="rect">
            <a:avLst/>
          </a:prstGeom>
        </p:spPr>
      </p:pic>
      <p:sp>
        <p:nvSpPr>
          <p:cNvPr id="14" name="TextBox 13">
            <a:extLst>
              <a:ext uri="{FF2B5EF4-FFF2-40B4-BE49-F238E27FC236}">
                <a16:creationId xmlns:a16="http://schemas.microsoft.com/office/drawing/2014/main" id="{3E43386F-11D2-F5EF-68C4-D9DCEDB170B2}"/>
              </a:ext>
            </a:extLst>
          </p:cNvPr>
          <p:cNvSpPr txBox="1"/>
          <p:nvPr/>
        </p:nvSpPr>
        <p:spPr>
          <a:xfrm>
            <a:off x="6167311" y="4867988"/>
            <a:ext cx="1880937" cy="523220"/>
          </a:xfrm>
          <a:prstGeom prst="rect">
            <a:avLst/>
          </a:prstGeom>
          <a:noFill/>
        </p:spPr>
        <p:txBody>
          <a:bodyPr wrap="square" rtlCol="0">
            <a:spAutoFit/>
          </a:bodyPr>
          <a:lstStyle/>
          <a:p>
            <a:r>
              <a:rPr lang="en-US" sz="2800" dirty="0"/>
              <a:t>where</a:t>
            </a:r>
          </a:p>
        </p:txBody>
      </p:sp>
      <p:sp>
        <p:nvSpPr>
          <p:cNvPr id="15" name="TextBox 14">
            <a:extLst>
              <a:ext uri="{FF2B5EF4-FFF2-40B4-BE49-F238E27FC236}">
                <a16:creationId xmlns:a16="http://schemas.microsoft.com/office/drawing/2014/main" id="{33D8C312-33A3-F76A-B25E-3284D0CF814B}"/>
              </a:ext>
            </a:extLst>
          </p:cNvPr>
          <p:cNvSpPr txBox="1"/>
          <p:nvPr/>
        </p:nvSpPr>
        <p:spPr>
          <a:xfrm>
            <a:off x="156400" y="6241668"/>
            <a:ext cx="12035599" cy="523220"/>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n</a:t>
            </a:r>
            <a:r>
              <a:rPr lang="en-GB" sz="2800" b="0" u="none" strike="noStrike" baseline="-25000" dirty="0">
                <a:solidFill>
                  <a:srgbClr val="1F1F1F"/>
                </a:solidFill>
                <a:effectLst/>
                <a:latin typeface="ElsevierGulliver"/>
              </a:rPr>
              <a:t>1</a:t>
            </a:r>
            <a:r>
              <a:rPr lang="en-GB" sz="2800" b="0" u="none" strike="noStrike" dirty="0">
                <a:solidFill>
                  <a:srgbClr val="1F1F1F"/>
                </a:solidFill>
                <a:effectLst/>
                <a:latin typeface="ElsevierGulliver"/>
              </a:rPr>
              <a:t>+n</a:t>
            </a:r>
            <a:r>
              <a:rPr lang="en-GB" sz="2800" b="0" u="none" strike="noStrike" baseline="-25000" dirty="0">
                <a:solidFill>
                  <a:srgbClr val="1F1F1F"/>
                </a:solidFill>
                <a:effectLst/>
                <a:latin typeface="ElsevierGulliver"/>
              </a:rPr>
              <a:t>2</a:t>
            </a:r>
            <a:r>
              <a:rPr lang="en-GB" sz="2800" b="0" u="none" strike="noStrike" dirty="0">
                <a:solidFill>
                  <a:srgbClr val="1F1F1F"/>
                </a:solidFill>
                <a:effectLst/>
                <a:latin typeface="ElsevierGulliver"/>
              </a:rPr>
              <a:t>-2 degrees of freedom.</a:t>
            </a:r>
            <a:endParaRPr lang="en-US" sz="2800" dirty="0"/>
          </a:p>
        </p:txBody>
      </p:sp>
    </p:spTree>
    <p:extLst>
      <p:ext uri="{BB962C8B-B14F-4D97-AF65-F5344CB8AC3E}">
        <p14:creationId xmlns:p14="http://schemas.microsoft.com/office/powerpoint/2010/main" val="3988506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50237"/>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endParaRPr lang="en-US" sz="2800" baseline="30000" dirty="0"/>
          </a:p>
          <a:p>
            <a:r>
              <a:rPr lang="en-US" sz="2800" b="1" dirty="0"/>
              <a:t>Hypotheses to test:</a:t>
            </a:r>
            <a:endParaRPr lang="en-US" sz="2800" dirty="0">
              <a:solidFill>
                <a:schemeClr val="accent1"/>
              </a:solidFill>
            </a:endParaRP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sp>
        <p:nvSpPr>
          <p:cNvPr id="15" name="TextBox 14">
            <a:extLst>
              <a:ext uri="{FF2B5EF4-FFF2-40B4-BE49-F238E27FC236}">
                <a16:creationId xmlns:a16="http://schemas.microsoft.com/office/drawing/2014/main" id="{33D8C312-33A3-F76A-B25E-3284D0CF814B}"/>
              </a:ext>
            </a:extLst>
          </p:cNvPr>
          <p:cNvSpPr txBox="1"/>
          <p:nvPr/>
        </p:nvSpPr>
        <p:spPr>
          <a:xfrm>
            <a:off x="6118054" y="4510480"/>
            <a:ext cx="3170326" cy="1815882"/>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degrees of freedom:</a:t>
            </a:r>
            <a:endParaRPr lang="en-US" sz="2800" dirty="0"/>
          </a:p>
        </p:txBody>
      </p:sp>
      <p:sp>
        <p:nvSpPr>
          <p:cNvPr id="4" name="Title 1">
            <a:extLst>
              <a:ext uri="{FF2B5EF4-FFF2-40B4-BE49-F238E27FC236}">
                <a16:creationId xmlns:a16="http://schemas.microsoft.com/office/drawing/2014/main" id="{D69746C8-A439-983B-BCBF-37C78FBCCEF2}"/>
              </a:ext>
            </a:extLst>
          </p:cNvPr>
          <p:cNvSpPr txBox="1">
            <a:spLocks/>
          </p:cNvSpPr>
          <p:nvPr/>
        </p:nvSpPr>
        <p:spPr>
          <a:xfrm>
            <a:off x="12032" y="48132"/>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Unequal variance </a:t>
            </a:r>
            <a:r>
              <a:rPr lang="en-US" sz="5000" b="1" i="1" dirty="0"/>
              <a:t>t</a:t>
            </a:r>
            <a:r>
              <a:rPr lang="en-US" sz="5000" b="1" dirty="0"/>
              <a:t>-test (i.e. Welch’s </a:t>
            </a:r>
            <a:r>
              <a:rPr lang="en-US" sz="5000" b="1" i="1" dirty="0"/>
              <a:t>t</a:t>
            </a:r>
            <a:r>
              <a:rPr lang="en-US" sz="5000" b="1" dirty="0"/>
              <a:t>-test)</a:t>
            </a:r>
          </a:p>
        </p:txBody>
      </p:sp>
      <p:pic>
        <p:nvPicPr>
          <p:cNvPr id="6" name="Picture 5" descr="A math equations with numbers and symbols&#10;&#10;Description automatically generated with medium confidence">
            <a:extLst>
              <a:ext uri="{FF2B5EF4-FFF2-40B4-BE49-F238E27FC236}">
                <a16:creationId xmlns:a16="http://schemas.microsoft.com/office/drawing/2014/main" id="{7B42AA9B-E85C-F52D-261E-EC71E0A91DD6}"/>
              </a:ext>
            </a:extLst>
          </p:cNvPr>
          <p:cNvPicPr>
            <a:picLocks noChangeAspect="1"/>
          </p:cNvPicPr>
          <p:nvPr/>
        </p:nvPicPr>
        <p:blipFill>
          <a:blip r:embed="rId2"/>
          <a:stretch>
            <a:fillRect/>
          </a:stretch>
        </p:blipFill>
        <p:spPr>
          <a:xfrm>
            <a:off x="3043989" y="4577535"/>
            <a:ext cx="2370350" cy="1496178"/>
          </a:xfrm>
          <a:prstGeom prst="rect">
            <a:avLst/>
          </a:prstGeom>
        </p:spPr>
      </p:pic>
      <p:pic>
        <p:nvPicPr>
          <p:cNvPr id="8" name="Picture 7" descr="A math equations with numbers and symbols&#10;&#10;Description automatically generated">
            <a:extLst>
              <a:ext uri="{FF2B5EF4-FFF2-40B4-BE49-F238E27FC236}">
                <a16:creationId xmlns:a16="http://schemas.microsoft.com/office/drawing/2014/main" id="{5ACE6C78-68B5-8076-11B1-89CA11008D41}"/>
              </a:ext>
            </a:extLst>
          </p:cNvPr>
          <p:cNvPicPr>
            <a:picLocks noChangeAspect="1"/>
          </p:cNvPicPr>
          <p:nvPr/>
        </p:nvPicPr>
        <p:blipFill>
          <a:blip r:embed="rId3"/>
          <a:stretch>
            <a:fillRect/>
          </a:stretch>
        </p:blipFill>
        <p:spPr>
          <a:xfrm>
            <a:off x="9246734" y="4680281"/>
            <a:ext cx="2917552" cy="1299414"/>
          </a:xfrm>
          <a:prstGeom prst="rect">
            <a:avLst/>
          </a:prstGeom>
        </p:spPr>
      </p:pic>
      <p:sp>
        <p:nvSpPr>
          <p:cNvPr id="2" name="TextBox 1">
            <a:extLst>
              <a:ext uri="{FF2B5EF4-FFF2-40B4-BE49-F238E27FC236}">
                <a16:creationId xmlns:a16="http://schemas.microsoft.com/office/drawing/2014/main" id="{0ABFAB45-E718-774A-9CED-93A344996E38}"/>
              </a:ext>
            </a:extLst>
          </p:cNvPr>
          <p:cNvSpPr txBox="1"/>
          <p:nvPr/>
        </p:nvSpPr>
        <p:spPr>
          <a:xfrm>
            <a:off x="9095869" y="6292515"/>
            <a:ext cx="2394284" cy="369332"/>
          </a:xfrm>
          <a:prstGeom prst="rect">
            <a:avLst/>
          </a:prstGeom>
          <a:noFill/>
        </p:spPr>
        <p:txBody>
          <a:bodyPr wrap="square" rtlCol="0">
            <a:spAutoFit/>
          </a:bodyPr>
          <a:lstStyle/>
          <a:p>
            <a:r>
              <a:rPr lang="en-US" dirty="0"/>
              <a:t> where 𝜈</a:t>
            </a:r>
            <a:r>
              <a:rPr lang="en-US" baseline="-25000" dirty="0" err="1"/>
              <a:t>i</a:t>
            </a:r>
            <a:r>
              <a:rPr lang="en-US" dirty="0"/>
              <a:t>= </a:t>
            </a:r>
            <a:r>
              <a:rPr lang="en-US" dirty="0" err="1"/>
              <a:t>n</a:t>
            </a:r>
            <a:r>
              <a:rPr lang="en-US" baseline="-25000" dirty="0" err="1"/>
              <a:t>i</a:t>
            </a:r>
            <a:r>
              <a:rPr lang="en-US" dirty="0"/>
              <a:t> - 1, </a:t>
            </a:r>
            <a:r>
              <a:rPr lang="en-US" dirty="0" err="1"/>
              <a:t>i</a:t>
            </a:r>
            <a:r>
              <a:rPr lang="en-US" dirty="0"/>
              <a:t>=1,2</a:t>
            </a:r>
          </a:p>
        </p:txBody>
      </p:sp>
    </p:spTree>
    <p:extLst>
      <p:ext uri="{BB962C8B-B14F-4D97-AF65-F5344CB8AC3E}">
        <p14:creationId xmlns:p14="http://schemas.microsoft.com/office/powerpoint/2010/main" val="4013464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 </a:t>
            </a:r>
            <a:r>
              <a:rPr lang="en-US" sz="5000" b="1" i="1" dirty="0"/>
              <a:t>t</a:t>
            </a:r>
            <a:r>
              <a:rPr lang="en-US" sz="5000" b="1" dirty="0"/>
              <a:t>-test and Welch’s </a:t>
            </a:r>
            <a:r>
              <a:rPr lang="en-US" sz="5000" b="1" i="1" dirty="0"/>
              <a:t>t</a:t>
            </a:r>
            <a:r>
              <a:rPr lang="en-US" sz="5000" b="1" dirty="0"/>
              <a:t>-test</a:t>
            </a:r>
          </a:p>
        </p:txBody>
      </p:sp>
      <p:graphicFrame>
        <p:nvGraphicFramePr>
          <p:cNvPr id="3" name="Table 2">
            <a:extLst>
              <a:ext uri="{FF2B5EF4-FFF2-40B4-BE49-F238E27FC236}">
                <a16:creationId xmlns:a16="http://schemas.microsoft.com/office/drawing/2014/main" id="{49EB649A-A2CD-F30F-8352-D44B36F01B83}"/>
              </a:ext>
            </a:extLst>
          </p:cNvPr>
          <p:cNvGraphicFramePr>
            <a:graphicFrameLocks noGrp="1"/>
          </p:cNvGraphicFramePr>
          <p:nvPr>
            <p:extLst>
              <p:ext uri="{D42A27DB-BD31-4B8C-83A1-F6EECF244321}">
                <p14:modId xmlns:p14="http://schemas.microsoft.com/office/powerpoint/2010/main" val="1169789072"/>
              </p:ext>
            </p:extLst>
          </p:nvPr>
        </p:nvGraphicFramePr>
        <p:xfrm>
          <a:off x="1466511" y="1327408"/>
          <a:ext cx="9217534" cy="3657600"/>
        </p:xfrm>
        <a:graphic>
          <a:graphicData uri="http://schemas.openxmlformats.org/drawingml/2006/table">
            <a:tbl>
              <a:tblPr firstRow="1" bandRow="1">
                <a:tableStyleId>{073A0DAA-6AF3-43AB-8588-CEC1D06C72B9}</a:tableStyleId>
              </a:tblPr>
              <a:tblGrid>
                <a:gridCol w="1536256">
                  <a:extLst>
                    <a:ext uri="{9D8B030D-6E8A-4147-A177-3AD203B41FA5}">
                      <a16:colId xmlns:a16="http://schemas.microsoft.com/office/drawing/2014/main" val="2716738663"/>
                    </a:ext>
                  </a:extLst>
                </a:gridCol>
                <a:gridCol w="1536256">
                  <a:extLst>
                    <a:ext uri="{9D8B030D-6E8A-4147-A177-3AD203B41FA5}">
                      <a16:colId xmlns:a16="http://schemas.microsoft.com/office/drawing/2014/main" val="440719729"/>
                    </a:ext>
                  </a:extLst>
                </a:gridCol>
                <a:gridCol w="1536256">
                  <a:extLst>
                    <a:ext uri="{9D8B030D-6E8A-4147-A177-3AD203B41FA5}">
                      <a16:colId xmlns:a16="http://schemas.microsoft.com/office/drawing/2014/main" val="1728228467"/>
                    </a:ext>
                  </a:extLst>
                </a:gridCol>
                <a:gridCol w="1536256">
                  <a:extLst>
                    <a:ext uri="{9D8B030D-6E8A-4147-A177-3AD203B41FA5}">
                      <a16:colId xmlns:a16="http://schemas.microsoft.com/office/drawing/2014/main" val="2937379589"/>
                    </a:ext>
                  </a:extLst>
                </a:gridCol>
                <a:gridCol w="1618752">
                  <a:extLst>
                    <a:ext uri="{9D8B030D-6E8A-4147-A177-3AD203B41FA5}">
                      <a16:colId xmlns:a16="http://schemas.microsoft.com/office/drawing/2014/main" val="3362016496"/>
                    </a:ext>
                  </a:extLst>
                </a:gridCol>
                <a:gridCol w="1453758">
                  <a:extLst>
                    <a:ext uri="{9D8B030D-6E8A-4147-A177-3AD203B41FA5}">
                      <a16:colId xmlns:a16="http://schemas.microsoft.com/office/drawing/2014/main" val="1600895696"/>
                    </a:ext>
                  </a:extLst>
                </a:gridCol>
              </a:tblGrid>
              <a:tr h="370840">
                <a:tc>
                  <a:txBody>
                    <a:bodyPr/>
                    <a:lstStyle/>
                    <a:p>
                      <a:pPr algn="ctr"/>
                      <a:r>
                        <a:rPr lang="en-US" sz="2400" dirty="0">
                          <a:solidFill>
                            <a:schemeClr val="tx1"/>
                          </a:solidFill>
                        </a:rPr>
                        <a:t>n</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n</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i="1" dirty="0">
                          <a:solidFill>
                            <a:schemeClr val="tx1"/>
                          </a:solidFill>
                        </a:rPr>
                        <a:t>t</a:t>
                      </a:r>
                      <a:r>
                        <a:rPr lang="en-US" sz="2400" dirty="0">
                          <a:solidFill>
                            <a:schemeClr val="tx1"/>
                          </a:solidFill>
                        </a:rPr>
                        <a:t>-test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Unequal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3129753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26209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4170"/>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94198"/>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1821313"/>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248203"/>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979790"/>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928904"/>
                  </a:ext>
                </a:extLst>
              </a:tr>
            </a:tbl>
          </a:graphicData>
        </a:graphic>
      </p:graphicFrame>
      <p:sp>
        <p:nvSpPr>
          <p:cNvPr id="6" name="TextBox 5">
            <a:extLst>
              <a:ext uri="{FF2B5EF4-FFF2-40B4-BE49-F238E27FC236}">
                <a16:creationId xmlns:a16="http://schemas.microsoft.com/office/drawing/2014/main" id="{2EAF7E45-CA53-E8E0-FABB-BD3CAE6E1A6D}"/>
              </a:ext>
            </a:extLst>
          </p:cNvPr>
          <p:cNvSpPr txBox="1"/>
          <p:nvPr/>
        </p:nvSpPr>
        <p:spPr>
          <a:xfrm>
            <a:off x="219575" y="5397853"/>
            <a:ext cx="11475119" cy="1200329"/>
          </a:xfrm>
          <a:prstGeom prst="rect">
            <a:avLst/>
          </a:prstGeom>
          <a:noFill/>
        </p:spPr>
        <p:txBody>
          <a:bodyPr wrap="square">
            <a:spAutoFit/>
          </a:bodyPr>
          <a:lstStyle/>
          <a:p>
            <a:pPr algn="ctr"/>
            <a:r>
              <a:rPr lang="en-GB" sz="2400" dirty="0">
                <a:effectLst/>
              </a:rPr>
              <a:t>When </a:t>
            </a:r>
            <a:r>
              <a:rPr lang="en-GB" sz="2400" b="1" dirty="0">
                <a:solidFill>
                  <a:srgbClr val="FF0000"/>
                </a:solidFill>
                <a:effectLst/>
              </a:rPr>
              <a:t>sample sizes are unequal</a:t>
            </a:r>
            <a:r>
              <a:rPr lang="en-GB" sz="2400" dirty="0">
                <a:effectLst/>
              </a:rPr>
              <a:t>, the Type I error probabilities of the Student’s </a:t>
            </a:r>
            <a:r>
              <a:rPr lang="en-GB" sz="2400" i="1" dirty="0">
                <a:effectLst/>
              </a:rPr>
              <a:t>t</a:t>
            </a:r>
            <a:r>
              <a:rPr lang="en-GB" sz="2400" dirty="0">
                <a:effectLst/>
              </a:rPr>
              <a:t>-test is decidedly influenced by unequal variances. Similar results have been found for type II error probabilities and statistical power </a:t>
            </a:r>
          </a:p>
        </p:txBody>
      </p:sp>
      <p:sp>
        <p:nvSpPr>
          <p:cNvPr id="7" name="TextBox 6">
            <a:extLst>
              <a:ext uri="{FF2B5EF4-FFF2-40B4-BE49-F238E27FC236}">
                <a16:creationId xmlns:a16="http://schemas.microsoft.com/office/drawing/2014/main" id="{F84249BB-DBCD-AF4C-2482-0169A3941CF4}"/>
              </a:ext>
            </a:extLst>
          </p:cNvPr>
          <p:cNvSpPr txBox="1"/>
          <p:nvPr/>
        </p:nvSpPr>
        <p:spPr>
          <a:xfrm>
            <a:off x="1239239" y="4993468"/>
            <a:ext cx="9769650" cy="392415"/>
          </a:xfrm>
          <a:prstGeom prst="rect">
            <a:avLst/>
          </a:prstGeom>
          <a:noFill/>
        </p:spPr>
        <p:txBody>
          <a:bodyPr wrap="square" rtlCol="0">
            <a:spAutoFit/>
          </a:bodyPr>
          <a:lstStyle/>
          <a:p>
            <a:pPr algn="ctr"/>
            <a:r>
              <a:rPr lang="en-US" sz="1950" baseline="30000" dirty="0">
                <a:solidFill>
                  <a:schemeClr val="tx1"/>
                </a:solidFill>
              </a:rPr>
              <a:t>⋆  </a:t>
            </a:r>
            <a:r>
              <a:rPr lang="en-US" sz="1950" dirty="0"/>
              <a:t>Type I error rate for the </a:t>
            </a:r>
            <a:r>
              <a:rPr lang="en-US" sz="1950" i="1" dirty="0"/>
              <a:t>t</a:t>
            </a:r>
            <a:r>
              <a:rPr lang="en-US" sz="1950" dirty="0"/>
              <a:t>-test and unequal variance </a:t>
            </a:r>
            <a:r>
              <a:rPr lang="en-US" sz="1950" i="1" dirty="0"/>
              <a:t>t</a:t>
            </a:r>
            <a:r>
              <a:rPr lang="en-US" sz="1950" dirty="0"/>
              <a:t>-test with nominal type I error of 0.05</a:t>
            </a:r>
          </a:p>
        </p:txBody>
      </p:sp>
    </p:spTree>
    <p:extLst>
      <p:ext uri="{BB962C8B-B14F-4D97-AF65-F5344CB8AC3E}">
        <p14:creationId xmlns:p14="http://schemas.microsoft.com/office/powerpoint/2010/main" val="276958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150157"/>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Student's </a:t>
            </a:r>
            <a:r>
              <a:rPr lang="en-GB" sz="3200" b="0" i="1" u="none" strike="noStrike" dirty="0">
                <a:solidFill>
                  <a:srgbClr val="202122"/>
                </a:solidFill>
                <a:effectLst/>
              </a:rPr>
              <a:t>t</a:t>
            </a:r>
            <a:r>
              <a:rPr lang="en-GB" sz="3200" b="0" i="0" u="none" strike="noStrike" dirty="0">
                <a:solidFill>
                  <a:srgbClr val="202122"/>
                </a:solidFill>
                <a:effectLst/>
              </a:rPr>
              <a:t>-test is robust under violation of homogeneity of variance provided sample sizes are equal.</a:t>
            </a:r>
          </a:p>
          <a:p>
            <a:endParaRPr lang="en-GB" sz="3200" b="0" i="0" u="none" strike="noStrike" dirty="0">
              <a:solidFill>
                <a:srgbClr val="202122"/>
              </a:solidFill>
              <a:effectLst/>
            </a:endParaRPr>
          </a:p>
          <a:p>
            <a:pPr marL="457200" indent="-457200">
              <a:buFont typeface="Arial" panose="020B0604020202020204" pitchFamily="34" charset="0"/>
              <a:buChar char="•"/>
            </a:pPr>
            <a:r>
              <a:rPr lang="en-GB" sz="3200" dirty="0">
                <a:solidFill>
                  <a:srgbClr val="202122"/>
                </a:solidFill>
              </a:rPr>
              <a:t>When sample size are unequal the type I error, type II error and statistical power of the Student’s </a:t>
            </a:r>
            <a:r>
              <a:rPr lang="en-GB" sz="3200" i="1" dirty="0">
                <a:solidFill>
                  <a:srgbClr val="202122"/>
                </a:solidFill>
              </a:rPr>
              <a:t>t</a:t>
            </a:r>
            <a:r>
              <a:rPr lang="en-GB" sz="3200" dirty="0">
                <a:solidFill>
                  <a:srgbClr val="202122"/>
                </a:solidFill>
              </a:rPr>
              <a:t>-test are decidedly influenced by unequal variances.</a:t>
            </a:r>
          </a:p>
          <a:p>
            <a:pPr marL="457200" indent="-457200">
              <a:buFont typeface="Arial" panose="020B0604020202020204" pitchFamily="34" charset="0"/>
              <a:buChar char="•"/>
            </a:pP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Even</a:t>
            </a:r>
            <a:r>
              <a:rPr lang="en-GB" sz="3200" dirty="0">
                <a:solidFill>
                  <a:srgbClr val="202122"/>
                </a:solidFill>
              </a:rPr>
              <a:t> when the variances are identical, the Welch’s </a:t>
            </a:r>
            <a:r>
              <a:rPr lang="en-GB" sz="3200" i="1" dirty="0">
                <a:solidFill>
                  <a:srgbClr val="202122"/>
                </a:solidFill>
              </a:rPr>
              <a:t>t</a:t>
            </a:r>
            <a:r>
              <a:rPr lang="en-GB" sz="3200" dirty="0">
                <a:solidFill>
                  <a:srgbClr val="202122"/>
                </a:solidFill>
              </a:rPr>
              <a:t>-test performs well in terms of type I error, type II error and statistical power.</a:t>
            </a:r>
            <a:endParaRPr lang="en-GB" sz="3200" b="0" i="0" u="none" strike="noStrike" dirty="0">
              <a:effectLst/>
            </a:endParaRPr>
          </a:p>
        </p:txBody>
      </p:sp>
    </p:spTree>
    <p:extLst>
      <p:ext uri="{BB962C8B-B14F-4D97-AF65-F5344CB8AC3E}">
        <p14:creationId xmlns:p14="http://schemas.microsoft.com/office/powerpoint/2010/main" val="4240038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005775"/>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Unless an argument based on logical, physical, or biological grounds can be made as to why the variances are very likely to be identical for the two populations, the Welch’s </a:t>
            </a:r>
            <a:r>
              <a:rPr lang="en-GB" sz="3200" b="0" i="1" u="none" strike="noStrike" dirty="0">
                <a:solidFill>
                  <a:srgbClr val="202122"/>
                </a:solidFill>
                <a:effectLst/>
              </a:rPr>
              <a:t>t</a:t>
            </a:r>
            <a:r>
              <a:rPr lang="en-GB" sz="3200" b="0" i="0" u="none" strike="noStrike" dirty="0">
                <a:solidFill>
                  <a:srgbClr val="202122"/>
                </a:solidFill>
                <a:effectLst/>
              </a:rPr>
              <a:t>-test should be applied.</a:t>
            </a:r>
          </a:p>
          <a:p>
            <a:r>
              <a:rPr lang="en-GB" sz="3200" dirty="0">
                <a:solidFill>
                  <a:srgbClr val="202122"/>
                </a:solidFill>
              </a:rPr>
              <a:t>    </a:t>
            </a: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It is </a:t>
            </a:r>
            <a:r>
              <a:rPr lang="en-GB" sz="3200" b="0" i="1" u="none" strike="noStrike" dirty="0">
                <a:solidFill>
                  <a:srgbClr val="202122"/>
                </a:solidFill>
                <a:effectLst/>
              </a:rPr>
              <a:t>not recommended</a:t>
            </a:r>
            <a:r>
              <a:rPr lang="en-GB" sz="3200" b="0" i="0" u="none" strike="noStrike" dirty="0">
                <a:solidFill>
                  <a:srgbClr val="202122"/>
                </a:solidFill>
                <a:effectLst/>
              </a:rPr>
              <a:t> to pre-test for equal variances and then choose between Student's </a:t>
            </a:r>
            <a:r>
              <a:rPr lang="en-GB" sz="3200" b="0" i="1" u="none" strike="noStrike" dirty="0">
                <a:solidFill>
                  <a:srgbClr val="202122"/>
                </a:solidFill>
                <a:effectLst/>
              </a:rPr>
              <a:t>t</a:t>
            </a:r>
            <a:r>
              <a:rPr lang="en-GB" sz="3200" b="0" i="0" u="none" strike="noStrike" dirty="0">
                <a:solidFill>
                  <a:srgbClr val="202122"/>
                </a:solidFill>
                <a:effectLst/>
              </a:rPr>
              <a:t>-test or Welch's </a:t>
            </a:r>
            <a:r>
              <a:rPr lang="en-GB" sz="3200" b="0" i="1" u="none" strike="noStrike" dirty="0">
                <a:solidFill>
                  <a:srgbClr val="202122"/>
                </a:solidFill>
                <a:effectLst/>
              </a:rPr>
              <a:t>t</a:t>
            </a:r>
            <a:r>
              <a:rPr lang="en-GB" sz="3200" b="0" i="0" u="none" strike="noStrike" dirty="0">
                <a:solidFill>
                  <a:srgbClr val="202122"/>
                </a:solidFill>
                <a:effectLst/>
              </a:rPr>
              <a:t>-test </a:t>
            </a:r>
            <a:r>
              <a:rPr lang="en-US" sz="3200" baseline="30000" dirty="0">
                <a:solidFill>
                  <a:schemeClr val="tx1"/>
                </a:solidFill>
              </a:rPr>
              <a:t>⋆ </a:t>
            </a:r>
            <a:r>
              <a:rPr lang="en-GB" sz="3200" b="0" i="0" u="none" strike="noStrike" dirty="0">
                <a:solidFill>
                  <a:srgbClr val="202122"/>
                </a:solidFill>
                <a:effectLst/>
              </a:rPr>
              <a:t>. </a:t>
            </a:r>
          </a:p>
          <a:p>
            <a:r>
              <a:rPr lang="en-GB" sz="3200" dirty="0">
                <a:solidFill>
                  <a:srgbClr val="202122"/>
                </a:solidFill>
              </a:rPr>
              <a:t>     G</a:t>
            </a:r>
            <a:r>
              <a:rPr lang="en-GB" sz="3200" b="0" i="0" u="none" strike="noStrike" dirty="0">
                <a:solidFill>
                  <a:srgbClr val="202122"/>
                </a:solidFill>
                <a:effectLst/>
              </a:rPr>
              <a:t>raphical display is </a:t>
            </a:r>
            <a:r>
              <a:rPr lang="en-GB" sz="3200" b="0" i="1" u="none" strike="noStrike" dirty="0">
                <a:solidFill>
                  <a:srgbClr val="202122"/>
                </a:solidFill>
                <a:effectLst/>
              </a:rPr>
              <a:t>recommended</a:t>
            </a:r>
            <a:r>
              <a:rPr lang="en-GB" sz="3200" b="0" i="0" u="none" strike="noStrike" dirty="0">
                <a:solidFill>
                  <a:srgbClr val="202122"/>
                </a:solidFill>
                <a:effectLst/>
              </a:rPr>
              <a:t> to qualitatively evaluate the</a:t>
            </a:r>
          </a:p>
          <a:p>
            <a:r>
              <a:rPr lang="en-GB" sz="3200" dirty="0">
                <a:solidFill>
                  <a:srgbClr val="202122"/>
                </a:solidFill>
              </a:rPr>
              <a:t>     </a:t>
            </a:r>
            <a:r>
              <a:rPr lang="en-GB" sz="3200" b="0" i="0" u="none" strike="noStrike" dirty="0">
                <a:solidFill>
                  <a:srgbClr val="202122"/>
                </a:solidFill>
                <a:effectLst/>
              </a:rPr>
              <a:t>difference between sample variances.</a:t>
            </a:r>
          </a:p>
        </p:txBody>
      </p:sp>
      <p:sp>
        <p:nvSpPr>
          <p:cNvPr id="4" name="TextBox 3">
            <a:extLst>
              <a:ext uri="{FF2B5EF4-FFF2-40B4-BE49-F238E27FC236}">
                <a16:creationId xmlns:a16="http://schemas.microsoft.com/office/drawing/2014/main" id="{719B247E-54AA-CB81-CD84-239066662DB8}"/>
              </a:ext>
            </a:extLst>
          </p:cNvPr>
          <p:cNvSpPr txBox="1"/>
          <p:nvPr/>
        </p:nvSpPr>
        <p:spPr>
          <a:xfrm>
            <a:off x="142879" y="6173313"/>
            <a:ext cx="11444284" cy="646331"/>
          </a:xfrm>
          <a:prstGeom prst="rect">
            <a:avLst/>
          </a:prstGeom>
          <a:noFill/>
        </p:spPr>
        <p:txBody>
          <a:bodyPr wrap="square">
            <a:spAutoFit/>
          </a:bodyPr>
          <a:lstStyle/>
          <a:p>
            <a:r>
              <a:rPr lang="en-US" baseline="30000" dirty="0">
                <a:solidFill>
                  <a:schemeClr val="tx1"/>
                </a:solidFill>
              </a:rPr>
              <a:t>⋆  </a:t>
            </a:r>
            <a:r>
              <a:rPr lang="en-GB" b="0" i="0" u="none" strike="noStrike" dirty="0">
                <a:solidFill>
                  <a:srgbClr val="212121"/>
                </a:solidFill>
                <a:effectLst/>
                <a:latin typeface="BlinkMacSystemFont"/>
              </a:rPr>
              <a:t>Zimmerman DW. A note on preliminary tests of equality of variances. Br J Math Stat Psychol. 2004 May;57(Pt 1):173-81. </a:t>
            </a:r>
            <a:r>
              <a:rPr lang="en-GB" b="0" i="0" u="none" strike="noStrike" dirty="0" err="1">
                <a:solidFill>
                  <a:srgbClr val="212121"/>
                </a:solidFill>
                <a:effectLst/>
                <a:latin typeface="BlinkMacSystemFont"/>
              </a:rPr>
              <a:t>doi</a:t>
            </a:r>
            <a:r>
              <a:rPr lang="en-GB" b="0" i="0" u="none" strike="noStrike" dirty="0">
                <a:solidFill>
                  <a:srgbClr val="212121"/>
                </a:solidFill>
                <a:effectLst/>
                <a:latin typeface="BlinkMacSystemFont"/>
              </a:rPr>
              <a:t>: 10.1348/000711004849222. PMID: 15171807</a:t>
            </a:r>
            <a:endParaRPr lang="en-US" dirty="0"/>
          </a:p>
        </p:txBody>
      </p:sp>
    </p:spTree>
    <p:extLst>
      <p:ext uri="{BB962C8B-B14F-4D97-AF65-F5344CB8AC3E}">
        <p14:creationId xmlns:p14="http://schemas.microsoft.com/office/powerpoint/2010/main" val="3402981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E40AA9-2C1F-2798-4CD7-5D8544F434BC}"/>
              </a:ext>
            </a:extLst>
          </p:cNvPr>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Arial" panose="020B0604020202020204" pitchFamily="34" charset="0"/>
                <a:ea typeface="+mj-ea"/>
                <a:cs typeface="Arial" panose="020B0604020202020204" pitchFamily="34" charset="0"/>
              </a:rPr>
              <a:t>If the assumption of normality of the underlying populations is violated?</a:t>
            </a:r>
          </a:p>
        </p:txBody>
      </p:sp>
      <p:pic>
        <p:nvPicPr>
          <p:cNvPr id="5" name="Picture 4" descr="A white character with a red question mark&#10;&#10;Description automatically generated">
            <a:extLst>
              <a:ext uri="{FF2B5EF4-FFF2-40B4-BE49-F238E27FC236}">
                <a16:creationId xmlns:a16="http://schemas.microsoft.com/office/drawing/2014/main" id="{B6F5AB73-98F9-31D3-4E9E-841CD6F46289}"/>
              </a:ext>
            </a:extLst>
          </p:cNvPr>
          <p:cNvPicPr>
            <a:picLocks noChangeAspect="1"/>
          </p:cNvPicPr>
          <p:nvPr/>
        </p:nvPicPr>
        <p:blipFill rotWithShape="1">
          <a:blip r:embed="rId2"/>
          <a:srcRect l="23589" r="8500"/>
          <a:stretch/>
        </p:blipFill>
        <p:spPr>
          <a:xfrm>
            <a:off x="57153"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89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70756"/>
          </a:xfrm>
          <a:prstGeom prst="rect">
            <a:avLst/>
          </a:prstGeom>
          <a:noFill/>
        </p:spPr>
        <p:txBody>
          <a:bodyPr wrap="square" rtlCol="0">
            <a:spAutoFit/>
          </a:bodyPr>
          <a:lstStyle/>
          <a:p>
            <a:r>
              <a:rPr lang="en-US" sz="2800" b="1" dirty="0"/>
              <a:t>Assumptions: </a:t>
            </a:r>
            <a:r>
              <a:rPr lang="en-US" sz="2800" dirty="0"/>
              <a:t>	1. data are ordinal or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a:t>
            </a:r>
            <a:endParaRPr lang="en-US" sz="2800" baseline="-25000" dirty="0"/>
          </a:p>
          <a:p>
            <a:r>
              <a:rPr lang="en-US" sz="2800" dirty="0"/>
              <a:t>H</a:t>
            </a:r>
            <a:r>
              <a:rPr lang="en-US" sz="2800" baseline="-25000" dirty="0"/>
              <a:t>1</a:t>
            </a:r>
            <a:r>
              <a:rPr lang="en-US" sz="2800" dirty="0"/>
              <a:t>: 	G ≠ F</a:t>
            </a:r>
            <a:r>
              <a:rPr lang="en-US" sz="2800" baseline="-25000" dirty="0"/>
              <a:t> </a:t>
            </a:r>
            <a:r>
              <a:rPr lang="en-US" sz="2800" dirty="0"/>
              <a:t>(two-sided H</a:t>
            </a:r>
            <a:r>
              <a:rPr lang="en-US" sz="2800" baseline="-25000" dirty="0"/>
              <a:t>1</a:t>
            </a:r>
            <a:r>
              <a:rPr lang="en-US" sz="2800" dirty="0"/>
              <a:t>)</a:t>
            </a:r>
            <a:r>
              <a:rPr lang="en-US" sz="2800" baseline="-25000" dirty="0"/>
              <a:t> </a:t>
            </a:r>
            <a:r>
              <a:rPr lang="en-US" sz="2800" dirty="0"/>
              <a:t>or G &lt; F </a:t>
            </a:r>
            <a:r>
              <a:rPr lang="en-US" sz="2800" baseline="30000" dirty="0"/>
              <a:t>⋆</a:t>
            </a:r>
            <a:r>
              <a:rPr lang="en-US" sz="2800" dirty="0"/>
              <a:t> (one-sided H</a:t>
            </a:r>
            <a:r>
              <a:rPr lang="en-US" sz="2800" baseline="-25000" dirty="0"/>
              <a:t>1</a:t>
            </a:r>
            <a:r>
              <a:rPr lang="en-US" sz="2800" dirty="0"/>
              <a:t>) or G &gt; F </a:t>
            </a:r>
            <a:r>
              <a:rPr lang="en-US" sz="2800" baseline="30000" dirty="0"/>
              <a:t>∘</a:t>
            </a:r>
            <a:r>
              <a:rPr lang="en-US" sz="2800" dirty="0"/>
              <a:t> (one-sided H</a:t>
            </a:r>
            <a:r>
              <a:rPr lang="en-US" sz="2800" baseline="-25000" dirty="0"/>
              <a:t>1</a:t>
            </a:r>
            <a:r>
              <a:rPr lang="en-US" sz="2800" dirty="0"/>
              <a:t>).</a:t>
            </a:r>
          </a:p>
          <a:p>
            <a:r>
              <a:rPr lang="en-US" sz="2800" baseline="30000" dirty="0"/>
              <a:t>                 ⋆</a:t>
            </a:r>
            <a:r>
              <a:rPr lang="en-US" sz="2800" dirty="0"/>
              <a:t> G is shifted to the left of F</a:t>
            </a:r>
          </a:p>
          <a:p>
            <a:r>
              <a:rPr lang="en-US" sz="2800" baseline="30000" dirty="0"/>
              <a:t>                 ∘</a:t>
            </a:r>
            <a:r>
              <a:rPr lang="en-US" sz="2800" dirty="0"/>
              <a:t> G is shifted to the right of F</a:t>
            </a:r>
          </a:p>
          <a:p>
            <a:endParaRPr lang="en-US" sz="2800" dirty="0"/>
          </a:p>
          <a:p>
            <a:endParaRPr lang="en-US" sz="2800" dirty="0">
              <a:solidFill>
                <a:schemeClr val="accent1"/>
              </a:solidFill>
            </a:endParaRPr>
          </a:p>
          <a:p>
            <a:endParaRPr lang="en-US" sz="2000" dirty="0">
              <a:solidFill>
                <a:schemeClr val="accent1"/>
              </a:solidFill>
            </a:endParaRPr>
          </a:p>
          <a:p>
            <a:r>
              <a:rPr lang="en-US" sz="2800" b="1" dirty="0"/>
              <a:t>Test statistic:</a:t>
            </a:r>
            <a:r>
              <a:rPr lang="en-US" sz="2800" baseline="-25000" dirty="0">
                <a:solidFill>
                  <a:schemeClr val="accent1"/>
                </a:solidFill>
              </a:rPr>
              <a:t>	</a:t>
            </a:r>
            <a:r>
              <a:rPr lang="en-US" sz="2800" dirty="0"/>
              <a:t>sum of the ranks from one of the two groups. </a:t>
            </a:r>
            <a:endParaRPr lang="en-US" sz="2800" baseline="-25000" dirty="0"/>
          </a:p>
        </p:txBody>
      </p:sp>
      <p:sp>
        <p:nvSpPr>
          <p:cNvPr id="4" name="Title 1">
            <a:extLst>
              <a:ext uri="{FF2B5EF4-FFF2-40B4-BE49-F238E27FC236}">
                <a16:creationId xmlns:a16="http://schemas.microsoft.com/office/drawing/2014/main" id="{A9671CD8-C8F1-E2C0-0989-1FF18AC9FB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rank-sum test</a:t>
            </a:r>
          </a:p>
        </p:txBody>
      </p:sp>
      <p:pic>
        <p:nvPicPr>
          <p:cNvPr id="5" name="Picture 4" descr="A diagram of a graph&#10;&#10;Description automatically generated">
            <a:extLst>
              <a:ext uri="{FF2B5EF4-FFF2-40B4-BE49-F238E27FC236}">
                <a16:creationId xmlns:a16="http://schemas.microsoft.com/office/drawing/2014/main" id="{5D855C83-58DC-45F3-96AF-FB9D465E9FA5}"/>
              </a:ext>
            </a:extLst>
          </p:cNvPr>
          <p:cNvPicPr>
            <a:picLocks noChangeAspect="1"/>
          </p:cNvPicPr>
          <p:nvPr/>
        </p:nvPicPr>
        <p:blipFill>
          <a:blip r:embed="rId2"/>
          <a:stretch>
            <a:fillRect/>
          </a:stretch>
        </p:blipFill>
        <p:spPr>
          <a:xfrm>
            <a:off x="8173328" y="4099049"/>
            <a:ext cx="2943847" cy="1648555"/>
          </a:xfrm>
          <a:prstGeom prst="rect">
            <a:avLst/>
          </a:prstGeom>
          <a:ln>
            <a:solidFill>
              <a:schemeClr val="tx1"/>
            </a:solidFill>
          </a:ln>
        </p:spPr>
      </p:pic>
    </p:spTree>
    <p:extLst>
      <p:ext uri="{BB962C8B-B14F-4D97-AF65-F5344CB8AC3E}">
        <p14:creationId xmlns:p14="http://schemas.microsoft.com/office/powerpoint/2010/main" val="172539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Descriptive statistics in preclinical research</a:t>
            </a:r>
          </a:p>
        </p:txBody>
      </p:sp>
      <p:sp>
        <p:nvSpPr>
          <p:cNvPr id="3" name="TextBox 2">
            <a:extLst>
              <a:ext uri="{FF2B5EF4-FFF2-40B4-BE49-F238E27FC236}">
                <a16:creationId xmlns:a16="http://schemas.microsoft.com/office/drawing/2014/main" id="{B02AECD0-D662-C9FE-373F-F5D34CEA47AE}"/>
              </a:ext>
            </a:extLst>
          </p:cNvPr>
          <p:cNvSpPr txBox="1"/>
          <p:nvPr/>
        </p:nvSpPr>
        <p:spPr>
          <a:xfrm>
            <a:off x="94461" y="1276452"/>
            <a:ext cx="11690958" cy="1200329"/>
          </a:xfrm>
          <a:prstGeom prst="rect">
            <a:avLst/>
          </a:prstGeom>
          <a:noFill/>
          <a:ln>
            <a:solidFill>
              <a:schemeClr val="accent1"/>
            </a:solidFill>
          </a:ln>
        </p:spPr>
        <p:txBody>
          <a:bodyPr wrap="square" rtlCol="0">
            <a:spAutoFit/>
          </a:bodyPr>
          <a:lstStyle/>
          <a:p>
            <a:pPr marL="571500" indent="-571500">
              <a:buFont typeface="Arial" panose="020B0604020202020204" pitchFamily="34" charset="0"/>
              <a:buChar char="•"/>
            </a:pPr>
            <a:r>
              <a:rPr lang="en-US" sz="3600" dirty="0"/>
              <a:t>Baseline data </a:t>
            </a:r>
          </a:p>
          <a:p>
            <a:r>
              <a:rPr lang="en-US" sz="3600" dirty="0"/>
              <a:t>     </a:t>
            </a:r>
            <a:r>
              <a:rPr lang="en-US" sz="3200" dirty="0"/>
              <a:t>(e.g. strain, sex, age, weight, housing)</a:t>
            </a:r>
          </a:p>
        </p:txBody>
      </p:sp>
      <p:pic>
        <p:nvPicPr>
          <p:cNvPr id="8" name="Picture 7">
            <a:extLst>
              <a:ext uri="{FF2B5EF4-FFF2-40B4-BE49-F238E27FC236}">
                <a16:creationId xmlns:a16="http://schemas.microsoft.com/office/drawing/2014/main" id="{D2C0F5D3-60B3-A32A-A194-99777C1F7928}"/>
              </a:ext>
            </a:extLst>
          </p:cNvPr>
          <p:cNvPicPr>
            <a:picLocks noChangeAspect="1"/>
          </p:cNvPicPr>
          <p:nvPr/>
        </p:nvPicPr>
        <p:blipFill>
          <a:blip r:embed="rId3"/>
          <a:stretch>
            <a:fillRect/>
          </a:stretch>
        </p:blipFill>
        <p:spPr>
          <a:xfrm>
            <a:off x="7508383" y="758670"/>
            <a:ext cx="4277036" cy="2174076"/>
          </a:xfrm>
          <a:prstGeom prst="rect">
            <a:avLst/>
          </a:prstGeom>
          <a:ln w="12700">
            <a:solidFill>
              <a:schemeClr val="accent1"/>
            </a:solidFill>
          </a:ln>
          <a:effectLst>
            <a:outerShdw blurRad="50800" dist="50800" dir="5400000" algn="ctr" rotWithShape="0">
              <a:schemeClr val="bg1"/>
            </a:outerShdw>
          </a:effectLst>
        </p:spPr>
      </p:pic>
      <p:sp>
        <p:nvSpPr>
          <p:cNvPr id="9" name="TextBox 8">
            <a:extLst>
              <a:ext uri="{FF2B5EF4-FFF2-40B4-BE49-F238E27FC236}">
                <a16:creationId xmlns:a16="http://schemas.microsoft.com/office/drawing/2014/main" id="{A0918797-9463-E8B7-E4D7-FBC1F458889F}"/>
              </a:ext>
            </a:extLst>
          </p:cNvPr>
          <p:cNvSpPr txBox="1"/>
          <p:nvPr/>
        </p:nvSpPr>
        <p:spPr>
          <a:xfrm>
            <a:off x="94462" y="3300771"/>
            <a:ext cx="11690958" cy="1200329"/>
          </a:xfrm>
          <a:prstGeom prst="rect">
            <a:avLst/>
          </a:prstGeom>
          <a:noFill/>
          <a:ln w="12700">
            <a:solidFill>
              <a:schemeClr val="accent6">
                <a:lumMod val="75000"/>
              </a:schemeClr>
            </a:solidFill>
          </a:ln>
        </p:spPr>
        <p:txBody>
          <a:bodyPr wrap="square" rtlCol="0">
            <a:spAutoFit/>
          </a:bodyPr>
          <a:lstStyle/>
          <a:p>
            <a:pPr marL="571500" indent="-571500">
              <a:buFont typeface="Arial" panose="020B0604020202020204" pitchFamily="34" charset="0"/>
              <a:buChar char="•"/>
            </a:pPr>
            <a:r>
              <a:rPr lang="en-US" sz="3600" dirty="0"/>
              <a:t>Experimental design </a:t>
            </a:r>
          </a:p>
          <a:p>
            <a:r>
              <a:rPr lang="en-US" sz="3600" dirty="0"/>
              <a:t>      </a:t>
            </a:r>
            <a:r>
              <a:rPr lang="en-US" sz="3200" dirty="0"/>
              <a:t>(e.g. sample size, blocking, treatment)</a:t>
            </a:r>
          </a:p>
        </p:txBody>
      </p:sp>
      <p:sp>
        <p:nvSpPr>
          <p:cNvPr id="10" name="TextBox 9">
            <a:extLst>
              <a:ext uri="{FF2B5EF4-FFF2-40B4-BE49-F238E27FC236}">
                <a16:creationId xmlns:a16="http://schemas.microsoft.com/office/drawing/2014/main" id="{BA14D66C-FECA-0A9A-334F-FAB648FE59BF}"/>
              </a:ext>
            </a:extLst>
          </p:cNvPr>
          <p:cNvSpPr txBox="1"/>
          <p:nvPr/>
        </p:nvSpPr>
        <p:spPr>
          <a:xfrm>
            <a:off x="66556" y="5220534"/>
            <a:ext cx="11718864" cy="1138773"/>
          </a:xfrm>
          <a:prstGeom prst="rect">
            <a:avLst/>
          </a:prstGeom>
          <a:noFill/>
          <a:ln>
            <a:solidFill>
              <a:schemeClr val="accent2">
                <a:lumMod val="75000"/>
              </a:schemeClr>
            </a:solidFill>
          </a:ln>
        </p:spPr>
        <p:txBody>
          <a:bodyPr wrap="square" rtlCol="0">
            <a:spAutoFit/>
          </a:bodyPr>
          <a:lstStyle/>
          <a:p>
            <a:pPr marL="571500" indent="-571500">
              <a:buFont typeface="Arial" panose="020B0604020202020204" pitchFamily="34" charset="0"/>
              <a:buChar char="•"/>
            </a:pPr>
            <a:r>
              <a:rPr lang="en-US" sz="3600" dirty="0"/>
              <a:t>Outcomes </a:t>
            </a:r>
            <a:r>
              <a:rPr lang="en-US" sz="3200" dirty="0"/>
              <a:t>(e.g. distribution, </a:t>
            </a:r>
          </a:p>
          <a:p>
            <a:r>
              <a:rPr lang="en-US" sz="3200" dirty="0"/>
              <a:t>       length of follow-up, number of events)</a:t>
            </a:r>
          </a:p>
        </p:txBody>
      </p:sp>
      <p:sp>
        <p:nvSpPr>
          <p:cNvPr id="12" name="TextBox 11">
            <a:extLst>
              <a:ext uri="{FF2B5EF4-FFF2-40B4-BE49-F238E27FC236}">
                <a16:creationId xmlns:a16="http://schemas.microsoft.com/office/drawing/2014/main" id="{B22C04FC-5BD2-B3A2-F8C9-DDE2D9FF1958}"/>
              </a:ext>
            </a:extLst>
          </p:cNvPr>
          <p:cNvSpPr txBox="1"/>
          <p:nvPr/>
        </p:nvSpPr>
        <p:spPr>
          <a:xfrm>
            <a:off x="37321" y="2501545"/>
            <a:ext cx="7471061" cy="400110"/>
          </a:xfrm>
          <a:prstGeom prst="rect">
            <a:avLst/>
          </a:prstGeom>
          <a:noFill/>
        </p:spPr>
        <p:txBody>
          <a:bodyPr wrap="square">
            <a:spAutoFit/>
          </a:bodyPr>
          <a:lstStyle/>
          <a:p>
            <a:pPr algn="just"/>
            <a:r>
              <a:rPr lang="en-GB" sz="1000" baseline="30000" dirty="0"/>
              <a:t>†</a:t>
            </a:r>
            <a:r>
              <a:rPr lang="en-GB" sz="1000" dirty="0"/>
              <a:t> Kilkenny C, Parsons N, </a:t>
            </a:r>
            <a:r>
              <a:rPr lang="en-GB" sz="1000" dirty="0" err="1"/>
              <a:t>Kadyszewski</a:t>
            </a:r>
            <a:r>
              <a:rPr lang="en-GB" sz="1000" dirty="0"/>
              <a:t> E, </a:t>
            </a:r>
            <a:r>
              <a:rPr lang="en-GB" sz="1000" dirty="0" err="1"/>
              <a:t>Festing</a:t>
            </a:r>
            <a:r>
              <a:rPr lang="en-GB" sz="1000" dirty="0"/>
              <a:t> MFW, Cuthill IC, et al. (2009) Survey of the Quality of Experimental Design, Statistical Analysis and Reporting of Research Using Animals. </a:t>
            </a:r>
            <a:r>
              <a:rPr lang="en-GB" sz="1000" dirty="0" err="1"/>
              <a:t>PLoS</a:t>
            </a:r>
            <a:r>
              <a:rPr lang="en-GB" sz="1000" dirty="0"/>
              <a:t> ONE 4(11): e7824. doi:10.1371/journal.pone.0007824 </a:t>
            </a:r>
          </a:p>
        </p:txBody>
      </p:sp>
      <p:pic>
        <p:nvPicPr>
          <p:cNvPr id="15" name="Picture 14" descr="A diagram of a mouse&#10;&#10;Description automatically generated">
            <a:extLst>
              <a:ext uri="{FF2B5EF4-FFF2-40B4-BE49-F238E27FC236}">
                <a16:creationId xmlns:a16="http://schemas.microsoft.com/office/drawing/2014/main" id="{712ED293-D101-6AF6-9DCE-3673541B3146}"/>
              </a:ext>
            </a:extLst>
          </p:cNvPr>
          <p:cNvPicPr>
            <a:picLocks noChangeAspect="1"/>
          </p:cNvPicPr>
          <p:nvPr/>
        </p:nvPicPr>
        <p:blipFill>
          <a:blip r:embed="rId4"/>
          <a:stretch>
            <a:fillRect/>
          </a:stretch>
        </p:blipFill>
        <p:spPr>
          <a:xfrm>
            <a:off x="7508383" y="2954132"/>
            <a:ext cx="4277036" cy="1902023"/>
          </a:xfrm>
          <a:prstGeom prst="rect">
            <a:avLst/>
          </a:prstGeom>
          <a:ln w="12700">
            <a:solidFill>
              <a:schemeClr val="accent6">
                <a:lumMod val="75000"/>
              </a:schemeClr>
            </a:solidFill>
          </a:ln>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7BBE3DCB-731B-F8E6-F5FC-0A54575B8625}"/>
              </a:ext>
            </a:extLst>
          </p:cNvPr>
          <p:cNvPicPr>
            <a:picLocks noChangeAspect="1"/>
          </p:cNvPicPr>
          <p:nvPr/>
        </p:nvPicPr>
        <p:blipFill>
          <a:blip r:embed="rId5"/>
          <a:stretch>
            <a:fillRect/>
          </a:stretch>
        </p:blipFill>
        <p:spPr>
          <a:xfrm>
            <a:off x="7508383" y="4885737"/>
            <a:ext cx="4277036" cy="1753448"/>
          </a:xfrm>
          <a:prstGeom prst="rect">
            <a:avLst/>
          </a:prstGeom>
          <a:ln>
            <a:solidFill>
              <a:srgbClr val="C00000"/>
            </a:solidFill>
          </a:ln>
        </p:spPr>
      </p:pic>
    </p:spTree>
    <p:extLst>
      <p:ext uri="{BB962C8B-B14F-4D97-AF65-F5344CB8AC3E}">
        <p14:creationId xmlns:p14="http://schemas.microsoft.com/office/powerpoint/2010/main" val="2124760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Calculation of the test statistic</a:t>
            </a:r>
          </a:p>
        </p:txBody>
      </p:sp>
      <p:graphicFrame>
        <p:nvGraphicFramePr>
          <p:cNvPr id="4" name="Table 3">
            <a:extLst>
              <a:ext uri="{FF2B5EF4-FFF2-40B4-BE49-F238E27FC236}">
                <a16:creationId xmlns:a16="http://schemas.microsoft.com/office/drawing/2014/main" id="{E73F081C-1016-FFDC-077E-F3A345FE89E1}"/>
              </a:ext>
            </a:extLst>
          </p:cNvPr>
          <p:cNvGraphicFramePr>
            <a:graphicFrameLocks noGrp="1"/>
          </p:cNvGraphicFramePr>
          <p:nvPr>
            <p:extLst>
              <p:ext uri="{D42A27DB-BD31-4B8C-83A1-F6EECF244321}">
                <p14:modId xmlns:p14="http://schemas.microsoft.com/office/powerpoint/2010/main" val="1028761525"/>
              </p:ext>
            </p:extLst>
          </p:nvPr>
        </p:nvGraphicFramePr>
        <p:xfrm>
          <a:off x="2611038" y="864485"/>
          <a:ext cx="6274189" cy="5873260"/>
        </p:xfrm>
        <a:graphic>
          <a:graphicData uri="http://schemas.openxmlformats.org/drawingml/2006/table">
            <a:tbl>
              <a:tblPr>
                <a:tableStyleId>{5C22544A-7EE6-4342-B048-85BDC9FD1C3A}</a:tableStyleId>
              </a:tblPr>
              <a:tblGrid>
                <a:gridCol w="755682">
                  <a:extLst>
                    <a:ext uri="{9D8B030D-6E8A-4147-A177-3AD203B41FA5}">
                      <a16:colId xmlns:a16="http://schemas.microsoft.com/office/drawing/2014/main" val="3006478590"/>
                    </a:ext>
                  </a:extLst>
                </a:gridCol>
                <a:gridCol w="755682">
                  <a:extLst>
                    <a:ext uri="{9D8B030D-6E8A-4147-A177-3AD203B41FA5}">
                      <a16:colId xmlns:a16="http://schemas.microsoft.com/office/drawing/2014/main" val="2965192371"/>
                    </a:ext>
                  </a:extLst>
                </a:gridCol>
                <a:gridCol w="755682">
                  <a:extLst>
                    <a:ext uri="{9D8B030D-6E8A-4147-A177-3AD203B41FA5}">
                      <a16:colId xmlns:a16="http://schemas.microsoft.com/office/drawing/2014/main" val="2462794121"/>
                    </a:ext>
                  </a:extLst>
                </a:gridCol>
                <a:gridCol w="755682">
                  <a:extLst>
                    <a:ext uri="{9D8B030D-6E8A-4147-A177-3AD203B41FA5}">
                      <a16:colId xmlns:a16="http://schemas.microsoft.com/office/drawing/2014/main" val="2230321807"/>
                    </a:ext>
                  </a:extLst>
                </a:gridCol>
                <a:gridCol w="755682">
                  <a:extLst>
                    <a:ext uri="{9D8B030D-6E8A-4147-A177-3AD203B41FA5}">
                      <a16:colId xmlns:a16="http://schemas.microsoft.com/office/drawing/2014/main" val="2725970459"/>
                    </a:ext>
                  </a:extLst>
                </a:gridCol>
                <a:gridCol w="949671">
                  <a:extLst>
                    <a:ext uri="{9D8B030D-6E8A-4147-A177-3AD203B41FA5}">
                      <a16:colId xmlns:a16="http://schemas.microsoft.com/office/drawing/2014/main" val="2954270609"/>
                    </a:ext>
                  </a:extLst>
                </a:gridCol>
                <a:gridCol w="790426">
                  <a:extLst>
                    <a:ext uri="{9D8B030D-6E8A-4147-A177-3AD203B41FA5}">
                      <a16:colId xmlns:a16="http://schemas.microsoft.com/office/drawing/2014/main" val="2233463692"/>
                    </a:ext>
                  </a:extLst>
                </a:gridCol>
                <a:gridCol w="755682">
                  <a:extLst>
                    <a:ext uri="{9D8B030D-6E8A-4147-A177-3AD203B41FA5}">
                      <a16:colId xmlns:a16="http://schemas.microsoft.com/office/drawing/2014/main" val="146222813"/>
                    </a:ext>
                  </a:extLst>
                </a:gridCol>
              </a:tblGrid>
              <a:tr h="187850">
                <a:tc>
                  <a:txBody>
                    <a:bodyPr/>
                    <a:lstStyle/>
                    <a:p>
                      <a:pPr algn="ctr" fontAlgn="b"/>
                      <a:r>
                        <a:rPr lang="en-GB" sz="1200" b="1" u="none" strike="noStrike" dirty="0">
                          <a:effectLst/>
                          <a:latin typeface="+mn-lt"/>
                        </a:rPr>
                        <a:t>ID mouse</a:t>
                      </a:r>
                      <a:endParaRPr lang="en-GB" sz="1200" b="1"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Group</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Outcome</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Sum 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Average rank </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GB" sz="1200" b="1" u="none" strike="noStrike" dirty="0">
                          <a:effectLst/>
                          <a:latin typeface="+mn-lt"/>
                        </a:rPr>
                        <a:t>Sum of ranks</a:t>
                      </a:r>
                      <a:endParaRPr lang="en-GB" sz="1200" b="1"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584311103"/>
                  </a:ext>
                </a:extLst>
              </a:tr>
              <a:tr h="187850">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10</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2.5</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 Group 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162.5</a:t>
                      </a:r>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5239593"/>
                  </a:ext>
                </a:extLst>
              </a:tr>
              <a:tr h="187850">
                <a:tc>
                  <a:txBody>
                    <a:bodyPr/>
                    <a:lstStyle/>
                    <a:p>
                      <a:pPr algn="ctr" fontAlgn="b"/>
                      <a:r>
                        <a:rPr lang="en-GB" sz="1200" u="none" strike="noStrike" dirty="0">
                          <a:effectLst/>
                          <a:latin typeface="+mn-lt"/>
                        </a:rPr>
                        <a:t>5</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0</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r" fontAlgn="b"/>
                      <a:r>
                        <a:rPr lang="en-GB" sz="1200" u="none" strike="noStrike" dirty="0">
                          <a:effectLst/>
                          <a:latin typeface="+mn-lt"/>
                        </a:rPr>
                        <a:t> Group B:</a:t>
                      </a:r>
                      <a:endParaRPr lang="en-GB" sz="1200" b="0" i="0" u="none" strike="noStrike" dirty="0">
                        <a:solidFill>
                          <a:srgbClr val="000000"/>
                        </a:solidFill>
                        <a:effectLst/>
                        <a:latin typeface="+mn-lt"/>
                      </a:endParaRPr>
                    </a:p>
                  </a:txBody>
                  <a:tcPr marL="6580" marR="6580" marT="6580" marB="0" anchor="b">
                    <a:noFill/>
                  </a:tcPr>
                </a:tc>
                <a:tc>
                  <a:txBody>
                    <a:bodyPr/>
                    <a:lstStyle/>
                    <a:p>
                      <a:pPr algn="r" fontAlgn="b"/>
                      <a:r>
                        <a:rPr lang="en-GB" sz="1200" u="none" strike="noStrike">
                          <a:effectLst/>
                          <a:latin typeface="+mn-lt"/>
                        </a:rPr>
                        <a:t>302.5</a:t>
                      </a:r>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31579266"/>
                  </a:ext>
                </a:extLst>
              </a:tr>
              <a:tr h="187850">
                <a:tc>
                  <a:txBody>
                    <a:bodyPr/>
                    <a:lstStyle/>
                    <a:p>
                      <a:pPr algn="ctr" fontAlgn="b"/>
                      <a:r>
                        <a:rPr lang="en-GB" sz="1200" u="none" strike="noStrike" dirty="0">
                          <a:effectLst/>
                          <a:latin typeface="+mn-lt"/>
                        </a:rPr>
                        <a:t>8</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26349980"/>
                  </a:ext>
                </a:extLst>
              </a:tr>
              <a:tr h="187850">
                <a:tc>
                  <a:txBody>
                    <a:bodyPr/>
                    <a:lstStyle/>
                    <a:p>
                      <a:pPr algn="ctr" fontAlgn="b"/>
                      <a:r>
                        <a:rPr lang="en-GB" sz="1200" u="none" strike="noStrike">
                          <a:effectLst/>
                          <a:latin typeface="+mn-lt"/>
                        </a:rPr>
                        <a:t>14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14552001"/>
                  </a:ext>
                </a:extLst>
              </a:tr>
              <a:tr h="187850">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rowSpan="6">
                  <a:txBody>
                    <a:bodyPr/>
                    <a:lstStyle/>
                    <a:p>
                      <a:pPr algn="ctr" fontAlgn="ctr"/>
                      <a:r>
                        <a:rPr lang="en-GB" sz="1200" u="none" strike="noStrike">
                          <a:effectLst/>
                          <a:latin typeface="+mn-lt"/>
                        </a:rPr>
                        <a:t>45</a:t>
                      </a:r>
                      <a:endParaRPr lang="en-GB" sz="1200" b="0" i="0" u="none" strike="noStrike">
                        <a:solidFill>
                          <a:srgbClr val="000000"/>
                        </a:solidFill>
                        <a:effectLst/>
                        <a:latin typeface="+mn-lt"/>
                      </a:endParaRPr>
                    </a:p>
                  </a:txBody>
                  <a:tcPr marL="6580" marR="6580" marT="6580" marB="0" anchor="ctr">
                    <a:noFill/>
                  </a:tcPr>
                </a:tc>
                <a:tc rowSpan="6">
                  <a:txBody>
                    <a:bodyPr/>
                    <a:lstStyle/>
                    <a:p>
                      <a:pPr algn="ctr" fontAlgn="ctr"/>
                      <a:r>
                        <a:rPr lang="en-GB" sz="1200" u="none" strike="noStrike">
                          <a:effectLst/>
                          <a:latin typeface="+mn-lt"/>
                        </a:rPr>
                        <a:t>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406991936"/>
                  </a:ext>
                </a:extLst>
              </a:tr>
              <a:tr h="187850">
                <a:tc>
                  <a:txBody>
                    <a:bodyPr/>
                    <a:lstStyle/>
                    <a:p>
                      <a:pPr algn="ctr" fontAlgn="b"/>
                      <a:r>
                        <a:rPr lang="en-GB" sz="1200" u="none" strike="noStrike">
                          <a:effectLst/>
                          <a:latin typeface="+mn-lt"/>
                        </a:rPr>
                        <a:t>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22441879"/>
                  </a:ext>
                </a:extLst>
              </a:tr>
              <a:tr h="187850">
                <a:tc>
                  <a:txBody>
                    <a:bodyPr/>
                    <a:lstStyle/>
                    <a:p>
                      <a:pPr algn="ctr" fontAlgn="b"/>
                      <a:r>
                        <a:rPr lang="en-GB" sz="1200" u="none" strike="noStrike">
                          <a:effectLst/>
                          <a:latin typeface="+mn-lt"/>
                        </a:rPr>
                        <a:t>11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15069374"/>
                  </a:ext>
                </a:extLst>
              </a:tr>
              <a:tr h="187850">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720656382"/>
                  </a:ext>
                </a:extLst>
              </a:tr>
              <a:tr h="187850">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9</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91103231"/>
                  </a:ext>
                </a:extLst>
              </a:tr>
              <a:tr h="187850">
                <a:tc>
                  <a:txBody>
                    <a:bodyPr/>
                    <a:lstStyle/>
                    <a:p>
                      <a:pPr algn="ctr" fontAlgn="b"/>
                      <a:r>
                        <a:rPr lang="en-GB" sz="1200" u="none" strike="noStrike">
                          <a:effectLst/>
                          <a:latin typeface="+mn-lt"/>
                        </a:rPr>
                        <a:t>21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51833096"/>
                  </a:ext>
                </a:extLst>
              </a:tr>
              <a:tr h="187850">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11</a:t>
                      </a:r>
                      <a:endParaRPr lang="en-GB" sz="1200" b="0" i="0" u="none" strike="noStrike" dirty="0">
                        <a:solidFill>
                          <a:srgbClr val="000000"/>
                        </a:solidFill>
                        <a:effectLst/>
                        <a:latin typeface="+mn-lt"/>
                      </a:endParaRPr>
                    </a:p>
                  </a:txBody>
                  <a:tcPr marL="6580" marR="6580" marT="6580" marB="0" anchor="b">
                    <a:noFill/>
                  </a:tcPr>
                </a:tc>
                <a:tc rowSpan="4">
                  <a:txBody>
                    <a:bodyPr/>
                    <a:lstStyle/>
                    <a:p>
                      <a:pPr algn="ctr" fontAlgn="ctr"/>
                      <a:r>
                        <a:rPr lang="en-GB" sz="1200" u="none" strike="noStrike">
                          <a:effectLst/>
                          <a:latin typeface="+mn-lt"/>
                        </a:rPr>
                        <a:t>50</a:t>
                      </a:r>
                      <a:endParaRPr lang="en-GB" sz="1200" b="0" i="0" u="none" strike="noStrike">
                        <a:solidFill>
                          <a:srgbClr val="000000"/>
                        </a:solidFill>
                        <a:effectLst/>
                        <a:latin typeface="+mn-lt"/>
                      </a:endParaRPr>
                    </a:p>
                  </a:txBody>
                  <a:tcPr marL="6580" marR="6580" marT="6580" marB="0" anchor="ctr">
                    <a:noFill/>
                  </a:tcPr>
                </a:tc>
                <a:tc rowSpan="4">
                  <a:txBody>
                    <a:bodyPr/>
                    <a:lstStyle/>
                    <a:p>
                      <a:pPr algn="ctr" fontAlgn="ctr"/>
                      <a:r>
                        <a:rPr lang="en-GB" sz="1200" u="none" strike="noStrike">
                          <a:effectLst/>
                          <a:latin typeface="+mn-lt"/>
                        </a:rPr>
                        <a:t>12.5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91345818"/>
                  </a:ext>
                </a:extLst>
              </a:tr>
              <a:tr h="187850">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0311616"/>
                  </a:ext>
                </a:extLst>
              </a:tr>
              <a:tr h="187850">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33699062"/>
                  </a:ext>
                </a:extLst>
              </a:tr>
              <a:tr h="187850">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14</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9821219"/>
                  </a:ext>
                </a:extLst>
              </a:tr>
              <a:tr h="187850">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noFill/>
                  </a:tcPr>
                </a:tc>
                <a:tc rowSpan="7">
                  <a:txBody>
                    <a:bodyPr/>
                    <a:lstStyle/>
                    <a:p>
                      <a:pPr algn="ctr" fontAlgn="ctr"/>
                      <a:r>
                        <a:rPr lang="en-GB" sz="1200" u="none" strike="noStrike" dirty="0">
                          <a:effectLst/>
                          <a:latin typeface="+mn-lt"/>
                        </a:rPr>
                        <a:t>126</a:t>
                      </a:r>
                      <a:endParaRPr lang="en-GB" sz="1200" b="0" i="0" u="none" strike="noStrike" dirty="0">
                        <a:solidFill>
                          <a:srgbClr val="000000"/>
                        </a:solidFill>
                        <a:effectLst/>
                        <a:latin typeface="+mn-lt"/>
                      </a:endParaRPr>
                    </a:p>
                  </a:txBody>
                  <a:tcPr marL="6580" marR="6580" marT="6580" marB="0" anchor="ctr">
                    <a:noFill/>
                  </a:tcPr>
                </a:tc>
                <a:tc rowSpan="7">
                  <a:txBody>
                    <a:bodyPr/>
                    <a:lstStyle/>
                    <a:p>
                      <a:pPr algn="ctr" fontAlgn="ctr"/>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27110038"/>
                  </a:ext>
                </a:extLst>
              </a:tr>
              <a:tr h="187850">
                <a:tc>
                  <a:txBody>
                    <a:bodyPr/>
                    <a:lstStyle/>
                    <a:p>
                      <a:pPr algn="ctr" fontAlgn="b"/>
                      <a:r>
                        <a:rPr lang="en-GB" sz="1200" u="none" strike="noStrike">
                          <a:effectLst/>
                          <a:latin typeface="+mn-lt"/>
                        </a:rPr>
                        <a:t>13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16</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452493937"/>
                  </a:ext>
                </a:extLst>
              </a:tr>
              <a:tr h="187850">
                <a:tc>
                  <a:txBody>
                    <a:bodyPr/>
                    <a:lstStyle/>
                    <a:p>
                      <a:pPr algn="ctr" fontAlgn="b"/>
                      <a:r>
                        <a:rPr lang="en-GB" sz="1200" u="none" strike="noStrike">
                          <a:effectLst/>
                          <a:latin typeface="+mn-lt"/>
                        </a:rPr>
                        <a:t>16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8865864"/>
                  </a:ext>
                </a:extLst>
              </a:tr>
              <a:tr h="187850">
                <a:tc>
                  <a:txBody>
                    <a:bodyPr/>
                    <a:lstStyle/>
                    <a:p>
                      <a:pPr algn="ctr" fontAlgn="b"/>
                      <a:r>
                        <a:rPr lang="en-GB" sz="1200" u="none" strike="noStrike">
                          <a:effectLst/>
                          <a:latin typeface="+mn-lt"/>
                        </a:rPr>
                        <a:t>20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18</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22250452"/>
                  </a:ext>
                </a:extLst>
              </a:tr>
              <a:tr h="187850">
                <a:tc>
                  <a:txBody>
                    <a:bodyPr/>
                    <a:lstStyle/>
                    <a:p>
                      <a:pPr algn="ctr" fontAlgn="b"/>
                      <a:r>
                        <a:rPr lang="en-GB" sz="1200" u="none" strike="noStrike">
                          <a:effectLst/>
                          <a:latin typeface="+mn-lt"/>
                        </a:rPr>
                        <a:t>23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33688337"/>
                  </a:ext>
                </a:extLst>
              </a:tr>
              <a:tr h="187850">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20</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12908479"/>
                  </a:ext>
                </a:extLst>
              </a:tr>
              <a:tr h="187850">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21</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35972139"/>
                  </a:ext>
                </a:extLst>
              </a:tr>
              <a:tr h="187850">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noFill/>
                  </a:tcPr>
                </a:tc>
                <a:tc rowSpan="5">
                  <a:txBody>
                    <a:bodyPr/>
                    <a:lstStyle/>
                    <a:p>
                      <a:pPr algn="ctr" fontAlgn="ctr"/>
                      <a:r>
                        <a:rPr lang="en-GB" sz="1200" u="none" strike="noStrike">
                          <a:effectLst/>
                          <a:latin typeface="+mn-lt"/>
                        </a:rPr>
                        <a:t>120</a:t>
                      </a:r>
                      <a:endParaRPr lang="en-GB" sz="1200" b="0" i="0" u="none" strike="noStrike">
                        <a:solidFill>
                          <a:srgbClr val="000000"/>
                        </a:solidFill>
                        <a:effectLst/>
                        <a:latin typeface="+mn-lt"/>
                      </a:endParaRPr>
                    </a:p>
                  </a:txBody>
                  <a:tcPr marL="6580" marR="6580" marT="6580" marB="0" anchor="ctr">
                    <a:noFill/>
                  </a:tcPr>
                </a:tc>
                <a:tc rowSpan="5">
                  <a:txBody>
                    <a:bodyPr/>
                    <a:lstStyle/>
                    <a:p>
                      <a:pPr algn="ctr" fontAlgn="ctr"/>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82718858"/>
                  </a:ext>
                </a:extLst>
              </a:tr>
              <a:tr h="187850">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9547931"/>
                  </a:ext>
                </a:extLst>
              </a:tr>
              <a:tr h="187850">
                <a:tc>
                  <a:txBody>
                    <a:bodyPr/>
                    <a:lstStyle/>
                    <a:p>
                      <a:pPr algn="ctr" fontAlgn="b"/>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839474991"/>
                  </a:ext>
                </a:extLst>
              </a:tr>
              <a:tr h="187850">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2980536"/>
                  </a:ext>
                </a:extLst>
              </a:tr>
              <a:tr h="187850">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566606215"/>
                  </a:ext>
                </a:extLst>
              </a:tr>
              <a:tr h="187850">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noFill/>
                  </a:tcPr>
                </a:tc>
                <a:tc rowSpan="2">
                  <a:txBody>
                    <a:bodyPr/>
                    <a:lstStyle/>
                    <a:p>
                      <a:pPr algn="ctr" fontAlgn="ctr"/>
                      <a:r>
                        <a:rPr lang="en-GB" sz="1200" u="none" strike="noStrike">
                          <a:effectLst/>
                          <a:latin typeface="+mn-lt"/>
                        </a:rPr>
                        <a:t>55</a:t>
                      </a:r>
                      <a:endParaRPr lang="en-GB" sz="1200" b="0" i="0" u="none" strike="noStrike">
                        <a:solidFill>
                          <a:srgbClr val="000000"/>
                        </a:solidFill>
                        <a:effectLst/>
                        <a:latin typeface="+mn-lt"/>
                      </a:endParaRPr>
                    </a:p>
                  </a:txBody>
                  <a:tcPr marL="6580" marR="6580" marT="6580" marB="0" anchor="ctr">
                    <a:noFill/>
                  </a:tcPr>
                </a:tc>
                <a:tc rowSpan="2">
                  <a:txBody>
                    <a:bodyPr/>
                    <a:lstStyle/>
                    <a:p>
                      <a:pPr algn="ctr" fontAlgn="ctr"/>
                      <a:r>
                        <a:rPr lang="en-GB" sz="1200" u="none" strike="noStrike">
                          <a:effectLst/>
                          <a:latin typeface="+mn-lt"/>
                        </a:rPr>
                        <a:t>27.5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19866284"/>
                  </a:ext>
                </a:extLst>
              </a:tr>
              <a:tr h="187850">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92074566"/>
                  </a:ext>
                </a:extLst>
              </a:tr>
              <a:tr h="187850">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729337"/>
                  </a:ext>
                </a:extLst>
              </a:tr>
              <a:tr h="187850">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12039"/>
                  </a:ext>
                </a:extLst>
              </a:tr>
            </a:tbl>
          </a:graphicData>
        </a:graphic>
      </p:graphicFrame>
    </p:spTree>
    <p:extLst>
      <p:ext uri="{BB962C8B-B14F-4D97-AF65-F5344CB8AC3E}">
        <p14:creationId xmlns:p14="http://schemas.microsoft.com/office/powerpoint/2010/main" val="3055024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 of the test statistic</a:t>
            </a:r>
          </a:p>
        </p:txBody>
      </p:sp>
      <p:sp>
        <p:nvSpPr>
          <p:cNvPr id="4" name="TextBox 3">
            <a:extLst>
              <a:ext uri="{FF2B5EF4-FFF2-40B4-BE49-F238E27FC236}">
                <a16:creationId xmlns:a16="http://schemas.microsoft.com/office/drawing/2014/main" id="{AC92A4FF-2733-14A2-1D69-D87946EB7910}"/>
              </a:ext>
            </a:extLst>
          </p:cNvPr>
          <p:cNvSpPr txBox="1"/>
          <p:nvPr/>
        </p:nvSpPr>
        <p:spPr>
          <a:xfrm>
            <a:off x="183617" y="3970298"/>
            <a:ext cx="11675448" cy="1077218"/>
          </a:xfrm>
          <a:prstGeom prst="rect">
            <a:avLst/>
          </a:prstGeom>
          <a:noFill/>
        </p:spPr>
        <p:txBody>
          <a:bodyPr wrap="square" rtlCol="0">
            <a:spAutoFit/>
          </a:bodyPr>
          <a:lstStyle/>
          <a:p>
            <a:pPr marL="457200" indent="-457200">
              <a:buFont typeface="Wingdings" pitchFamily="2" charset="2"/>
              <a:buChar char="§"/>
            </a:pPr>
            <a:r>
              <a:rPr lang="en-US" sz="3200" dirty="0"/>
              <a:t> </a:t>
            </a:r>
            <a:r>
              <a:rPr lang="en-US" sz="3200" b="1" dirty="0">
                <a:solidFill>
                  <a:schemeClr val="accent1"/>
                </a:solidFill>
              </a:rPr>
              <a:t>Simulation</a:t>
            </a:r>
            <a:r>
              <a:rPr lang="en-US" sz="3200" dirty="0"/>
              <a:t>: rank j as the same probability to be assigned to one </a:t>
            </a:r>
          </a:p>
          <a:p>
            <a:r>
              <a:rPr lang="en-US" sz="3200" dirty="0"/>
              <a:t>      group or the other.</a:t>
            </a:r>
          </a:p>
        </p:txBody>
      </p:sp>
      <p:sp>
        <p:nvSpPr>
          <p:cNvPr id="5" name="TextBox 4">
            <a:extLst>
              <a:ext uri="{FF2B5EF4-FFF2-40B4-BE49-F238E27FC236}">
                <a16:creationId xmlns:a16="http://schemas.microsoft.com/office/drawing/2014/main" id="{1FEDB792-D4E2-F494-970F-8506AD002505}"/>
              </a:ext>
            </a:extLst>
          </p:cNvPr>
          <p:cNvSpPr txBox="1"/>
          <p:nvPr/>
        </p:nvSpPr>
        <p:spPr>
          <a:xfrm>
            <a:off x="169549" y="5575430"/>
            <a:ext cx="11858327" cy="1077218"/>
          </a:xfrm>
          <a:prstGeom prst="rect">
            <a:avLst/>
          </a:prstGeom>
          <a:noFill/>
        </p:spPr>
        <p:txBody>
          <a:bodyPr wrap="square" rtlCol="0">
            <a:spAutoFit/>
          </a:bodyPr>
          <a:lstStyle/>
          <a:p>
            <a:pPr marL="457200" indent="-457200">
              <a:buFont typeface="Wingdings" pitchFamily="2" charset="2"/>
              <a:buChar char="§"/>
            </a:pPr>
            <a:r>
              <a:rPr lang="en-US" sz="3200" dirty="0"/>
              <a:t>For large samples, a </a:t>
            </a:r>
            <a:r>
              <a:rPr lang="en-US" sz="3200" b="1" dirty="0">
                <a:solidFill>
                  <a:schemeClr val="accent1"/>
                </a:solidFill>
              </a:rPr>
              <a:t>normal approximation</a:t>
            </a:r>
            <a:r>
              <a:rPr lang="en-US" sz="3200" dirty="0">
                <a:solidFill>
                  <a:schemeClr val="accent1"/>
                </a:solidFill>
              </a:rPr>
              <a:t> </a:t>
            </a:r>
            <a:r>
              <a:rPr lang="en-US" sz="3200" dirty="0"/>
              <a:t>with known mean and variance can be applied.</a:t>
            </a:r>
          </a:p>
        </p:txBody>
      </p:sp>
      <p:sp>
        <p:nvSpPr>
          <p:cNvPr id="6" name="TextBox 5">
            <a:extLst>
              <a:ext uri="{FF2B5EF4-FFF2-40B4-BE49-F238E27FC236}">
                <a16:creationId xmlns:a16="http://schemas.microsoft.com/office/drawing/2014/main" id="{3EB80486-86E3-97A1-1A77-65E45D919602}"/>
              </a:ext>
            </a:extLst>
          </p:cNvPr>
          <p:cNvSpPr txBox="1"/>
          <p:nvPr/>
        </p:nvSpPr>
        <p:spPr>
          <a:xfrm>
            <a:off x="195337" y="1506106"/>
            <a:ext cx="11675448" cy="584775"/>
          </a:xfrm>
          <a:prstGeom prst="rect">
            <a:avLst/>
          </a:prstGeom>
          <a:noFill/>
        </p:spPr>
        <p:txBody>
          <a:bodyPr wrap="square" rtlCol="0">
            <a:spAutoFit/>
          </a:bodyPr>
          <a:lstStyle/>
          <a:p>
            <a:pPr marL="457200" indent="-457200">
              <a:buFont typeface="Wingdings" pitchFamily="2" charset="2"/>
              <a:buChar char="§"/>
            </a:pPr>
            <a:r>
              <a:rPr lang="en-US" sz="3200" dirty="0"/>
              <a:t> </a:t>
            </a:r>
          </a:p>
        </p:txBody>
      </p:sp>
      <p:graphicFrame>
        <p:nvGraphicFramePr>
          <p:cNvPr id="7" name="Table 6">
            <a:extLst>
              <a:ext uri="{FF2B5EF4-FFF2-40B4-BE49-F238E27FC236}">
                <a16:creationId xmlns:a16="http://schemas.microsoft.com/office/drawing/2014/main" id="{E6B9A29B-5817-5924-A46F-74E563BB7D30}"/>
              </a:ext>
            </a:extLst>
          </p:cNvPr>
          <p:cNvGraphicFramePr>
            <a:graphicFrameLocks noGrp="1"/>
          </p:cNvGraphicFramePr>
          <p:nvPr>
            <p:extLst>
              <p:ext uri="{D42A27DB-BD31-4B8C-83A1-F6EECF244321}">
                <p14:modId xmlns:p14="http://schemas.microsoft.com/office/powerpoint/2010/main" val="1501205232"/>
              </p:ext>
            </p:extLst>
          </p:nvPr>
        </p:nvGraphicFramePr>
        <p:xfrm>
          <a:off x="974575" y="1157776"/>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graphicFrame>
        <p:nvGraphicFramePr>
          <p:cNvPr id="9" name="Table 8">
            <a:extLst>
              <a:ext uri="{FF2B5EF4-FFF2-40B4-BE49-F238E27FC236}">
                <a16:creationId xmlns:a16="http://schemas.microsoft.com/office/drawing/2014/main" id="{72364E93-9530-0229-A565-8F563B77B851}"/>
              </a:ext>
            </a:extLst>
          </p:cNvPr>
          <p:cNvGraphicFramePr>
            <a:graphicFrameLocks noGrp="1"/>
          </p:cNvGraphicFramePr>
          <p:nvPr>
            <p:extLst>
              <p:ext uri="{D42A27DB-BD31-4B8C-83A1-F6EECF244321}">
                <p14:modId xmlns:p14="http://schemas.microsoft.com/office/powerpoint/2010/main" val="2075066660"/>
              </p:ext>
            </p:extLst>
          </p:nvPr>
        </p:nvGraphicFramePr>
        <p:xfrm>
          <a:off x="972231" y="2407455"/>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sp>
        <p:nvSpPr>
          <p:cNvPr id="10" name="TextBox 9">
            <a:extLst>
              <a:ext uri="{FF2B5EF4-FFF2-40B4-BE49-F238E27FC236}">
                <a16:creationId xmlns:a16="http://schemas.microsoft.com/office/drawing/2014/main" id="{C9AAD895-EDD0-42C5-2935-0769C21F3F20}"/>
              </a:ext>
            </a:extLst>
          </p:cNvPr>
          <p:cNvSpPr txBox="1"/>
          <p:nvPr/>
        </p:nvSpPr>
        <p:spPr>
          <a:xfrm>
            <a:off x="10494498" y="1731687"/>
            <a:ext cx="1376287" cy="1077218"/>
          </a:xfrm>
          <a:prstGeom prst="rect">
            <a:avLst/>
          </a:prstGeom>
          <a:noFill/>
        </p:spPr>
        <p:txBody>
          <a:bodyPr wrap="square" rtlCol="0">
            <a:spAutoFit/>
          </a:bodyPr>
          <a:lstStyle/>
          <a:p>
            <a:r>
              <a:rPr lang="en-US" sz="3200" dirty="0"/>
              <a:t>n</a:t>
            </a:r>
            <a:r>
              <a:rPr lang="en-US" sz="3200" baseline="-25000" dirty="0"/>
              <a:t>1</a:t>
            </a:r>
            <a:r>
              <a:rPr lang="en-US" sz="3200" dirty="0"/>
              <a:t> = 3 n</a:t>
            </a:r>
            <a:r>
              <a:rPr lang="en-US" sz="3200" baseline="-25000" dirty="0"/>
              <a:t>2</a:t>
            </a:r>
            <a:r>
              <a:rPr lang="en-US" sz="3200" dirty="0"/>
              <a:t> = 2</a:t>
            </a:r>
          </a:p>
        </p:txBody>
      </p:sp>
    </p:spTree>
    <p:extLst>
      <p:ext uri="{BB962C8B-B14F-4D97-AF65-F5344CB8AC3E}">
        <p14:creationId xmlns:p14="http://schemas.microsoft.com/office/powerpoint/2010/main" val="3497439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071B-9E9F-C52F-4A31-553B76B618EB}"/>
              </a:ext>
            </a:extLst>
          </p:cNvPr>
          <p:cNvSpPr txBox="1">
            <a:spLocks/>
          </p:cNvSpPr>
          <p:nvPr/>
        </p:nvSpPr>
        <p:spPr>
          <a:xfrm>
            <a:off x="9776" y="9781"/>
            <a:ext cx="12192000" cy="71888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 vs </a:t>
            </a:r>
            <a:r>
              <a:rPr lang="en-US" sz="5000" b="1" i="1" dirty="0"/>
              <a:t>t</a:t>
            </a:r>
            <a:r>
              <a:rPr lang="en-US" sz="5000" b="1" dirty="0"/>
              <a:t>-tests</a:t>
            </a:r>
          </a:p>
        </p:txBody>
      </p:sp>
      <p:sp>
        <p:nvSpPr>
          <p:cNvPr id="5" name="TextBox 4">
            <a:extLst>
              <a:ext uri="{FF2B5EF4-FFF2-40B4-BE49-F238E27FC236}">
                <a16:creationId xmlns:a16="http://schemas.microsoft.com/office/drawing/2014/main" id="{54489716-6073-5FF1-A052-9BFBA9A55889}"/>
              </a:ext>
            </a:extLst>
          </p:cNvPr>
          <p:cNvSpPr txBox="1"/>
          <p:nvPr/>
        </p:nvSpPr>
        <p:spPr>
          <a:xfrm>
            <a:off x="192501" y="1027801"/>
            <a:ext cx="11658602" cy="3020507"/>
          </a:xfrm>
          <a:prstGeom prst="rect">
            <a:avLst/>
          </a:prstGeom>
          <a:noFill/>
        </p:spPr>
        <p:txBody>
          <a:bodyPr wrap="square">
            <a:spAutoFit/>
          </a:bodyPr>
          <a:lstStyle/>
          <a:p>
            <a:r>
              <a:rPr lang="en-GB" sz="3200" dirty="0">
                <a:effectLst/>
              </a:rPr>
              <a:t>Situations which may suggest the use of distribution-free </a:t>
            </a:r>
            <a:r>
              <a:rPr lang="en-GB" sz="3200" dirty="0"/>
              <a:t>tests</a:t>
            </a:r>
            <a:r>
              <a:rPr lang="en-GB" sz="3200" dirty="0">
                <a:effectLst/>
              </a:rPr>
              <a:t>: </a:t>
            </a:r>
          </a:p>
          <a:p>
            <a:endParaRPr lang="en-GB" dirty="0">
              <a:solidFill>
                <a:srgbClr val="353593"/>
              </a:solidFill>
            </a:endParaRPr>
          </a:p>
          <a:p>
            <a:pPr marL="342900" indent="-342900">
              <a:lnSpc>
                <a:spcPct val="150000"/>
              </a:lnSpc>
              <a:buFont typeface="+mj-lt"/>
              <a:buAutoNum type="arabicPeriod"/>
            </a:pPr>
            <a:r>
              <a:rPr lang="en-GB" sz="2400" dirty="0">
                <a:effectLst/>
              </a:rPr>
              <a:t>When one outcome has a </a:t>
            </a:r>
            <a:r>
              <a:rPr lang="en-GB" sz="2400" b="1" dirty="0">
                <a:solidFill>
                  <a:schemeClr val="accent1">
                    <a:lumMod val="75000"/>
                  </a:schemeClr>
                </a:solidFill>
                <a:effectLst/>
              </a:rPr>
              <a:t>distribution other than normal</a:t>
            </a:r>
            <a:r>
              <a:rPr lang="en-GB" sz="2400" dirty="0">
                <a:effectLst/>
              </a:rPr>
              <a:t>.</a:t>
            </a:r>
            <a:endParaRPr lang="en-GB" sz="2400" dirty="0"/>
          </a:p>
          <a:p>
            <a:pPr marL="342900" indent="-342900">
              <a:lnSpc>
                <a:spcPct val="150000"/>
              </a:lnSpc>
              <a:buFont typeface="+mj-lt"/>
              <a:buAutoNum type="arabicPeriod"/>
            </a:pPr>
            <a:r>
              <a:rPr lang="en-GB" sz="2400" dirty="0">
                <a:effectLst/>
              </a:rPr>
              <a:t>When the data are </a:t>
            </a:r>
            <a:r>
              <a:rPr lang="en-GB" sz="2400" b="1" dirty="0">
                <a:solidFill>
                  <a:schemeClr val="accent1">
                    <a:lumMod val="75000"/>
                  </a:schemeClr>
                </a:solidFill>
                <a:effectLst/>
              </a:rPr>
              <a:t>ordered</a:t>
            </a:r>
            <a:r>
              <a:rPr lang="en-GB" sz="2400" dirty="0">
                <a:solidFill>
                  <a:srgbClr val="EA058C"/>
                </a:solidFill>
                <a:effectLst/>
              </a:rPr>
              <a:t> </a:t>
            </a:r>
            <a:r>
              <a:rPr lang="en-GB" sz="2400" dirty="0">
                <a:effectLst/>
              </a:rPr>
              <a:t>with many ties or are rank ordered.</a:t>
            </a:r>
          </a:p>
          <a:p>
            <a:pPr marL="342900" indent="-342900">
              <a:lnSpc>
                <a:spcPct val="150000"/>
              </a:lnSpc>
              <a:buFont typeface="+mj-lt"/>
              <a:buAutoNum type="arabicPeriod"/>
            </a:pPr>
            <a:r>
              <a:rPr lang="en-GB" sz="2400" dirty="0">
                <a:effectLst/>
              </a:rPr>
              <a:t>When the data has </a:t>
            </a:r>
            <a:r>
              <a:rPr lang="en-GB" sz="2400" b="1" dirty="0">
                <a:solidFill>
                  <a:schemeClr val="accent1">
                    <a:lumMod val="75000"/>
                  </a:schemeClr>
                </a:solidFill>
                <a:effectLst/>
              </a:rPr>
              <a:t>notable outliers</a:t>
            </a:r>
            <a:r>
              <a:rPr lang="en-GB" sz="2400" dirty="0">
                <a:effectLst/>
              </a:rPr>
              <a:t>.</a:t>
            </a:r>
            <a:endParaRPr lang="en-GB" sz="2400" dirty="0"/>
          </a:p>
          <a:p>
            <a:pPr marL="342900" indent="-342900">
              <a:lnSpc>
                <a:spcPct val="150000"/>
              </a:lnSpc>
              <a:buFont typeface="+mj-lt"/>
              <a:buAutoNum type="arabicPeriod"/>
            </a:pPr>
            <a:r>
              <a:rPr lang="en-GB" sz="2400" dirty="0">
                <a:effectLst/>
              </a:rPr>
              <a:t>When there is a </a:t>
            </a:r>
            <a:r>
              <a:rPr lang="en-GB" sz="2400" b="1" dirty="0">
                <a:solidFill>
                  <a:schemeClr val="accent1">
                    <a:lumMod val="75000"/>
                  </a:schemeClr>
                </a:solidFill>
              </a:rPr>
              <a:t>small sample size</a:t>
            </a:r>
            <a:r>
              <a:rPr lang="en-GB" sz="2400" dirty="0"/>
              <a:t>.</a:t>
            </a:r>
            <a:r>
              <a:rPr lang="en-GB" sz="2400" dirty="0">
                <a:effectLst/>
              </a:rPr>
              <a:t> </a:t>
            </a:r>
          </a:p>
        </p:txBody>
      </p:sp>
    </p:spTree>
    <p:extLst>
      <p:ext uri="{BB962C8B-B14F-4D97-AF65-F5344CB8AC3E}">
        <p14:creationId xmlns:p14="http://schemas.microsoft.com/office/powerpoint/2010/main" val="2121647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990308"/>
            <a:ext cx="12038599" cy="5124480"/>
          </a:xfrm>
          <a:prstGeom prst="rect">
            <a:avLst/>
          </a:prstGeom>
          <a:noFill/>
        </p:spPr>
        <p:txBody>
          <a:bodyPr wrap="square">
            <a:spAutoFit/>
          </a:bodyPr>
          <a:lstStyle/>
          <a:p>
            <a:r>
              <a:rPr lang="en-GB" sz="2700" b="0" i="0" u="none" strike="noStrike" dirty="0">
                <a:solidFill>
                  <a:srgbClr val="000000"/>
                </a:solidFill>
                <a:effectLst/>
              </a:rPr>
              <a:t>We can transform the data mathematically…</a:t>
            </a:r>
          </a:p>
          <a:p>
            <a:endParaRPr lang="en-GB" sz="2700" dirty="0">
              <a:solidFill>
                <a:srgbClr val="000000"/>
              </a:solidFill>
            </a:endParaRPr>
          </a:p>
          <a:p>
            <a:pPr marL="457200" indent="-457200">
              <a:buFont typeface="Wingdings" pitchFamily="2" charset="2"/>
              <a:buChar char="§"/>
            </a:pPr>
            <a:r>
              <a:rPr lang="en-GB" sz="2700" dirty="0">
                <a:solidFill>
                  <a:srgbClr val="000000"/>
                </a:solidFill>
              </a:rPr>
              <a:t>t</a:t>
            </a:r>
            <a:r>
              <a:rPr lang="en-GB" sz="2700" b="0" i="0" u="none" strike="noStrike" dirty="0">
                <a:solidFill>
                  <a:srgbClr val="000000"/>
                </a:solidFill>
                <a:effectLst/>
              </a:rPr>
              <a:t>o make them fit the normality </a:t>
            </a:r>
          </a:p>
          <a:p>
            <a:r>
              <a:rPr lang="en-GB" sz="2700" dirty="0">
                <a:solidFill>
                  <a:srgbClr val="000000"/>
                </a:solidFill>
              </a:rPr>
              <a:t>     </a:t>
            </a:r>
            <a:r>
              <a:rPr lang="en-GB" sz="2700" b="0" i="0" u="none" strike="noStrike" dirty="0">
                <a:solidFill>
                  <a:srgbClr val="000000"/>
                </a:solidFill>
                <a:effectLst/>
              </a:rPr>
              <a:t>more closely</a:t>
            </a:r>
          </a:p>
          <a:p>
            <a:endParaRPr lang="en-GB" sz="2700" dirty="0">
              <a:solidFill>
                <a:srgbClr val="000000"/>
              </a:solidFill>
            </a:endParaRPr>
          </a:p>
          <a:p>
            <a:endParaRPr lang="en-GB" sz="2700" b="0" i="0" u="none" strike="noStrike" dirty="0">
              <a:solidFill>
                <a:srgbClr val="000000"/>
              </a:solidFill>
              <a:effectLst/>
            </a:endParaRPr>
          </a:p>
          <a:p>
            <a:endParaRPr lang="en-GB" b="0" i="0" u="none" strike="noStrike" dirty="0">
              <a:solidFill>
                <a:srgbClr val="000000"/>
              </a:solidFill>
              <a:effectLst/>
            </a:endParaRPr>
          </a:p>
          <a:p>
            <a:pPr marL="457200" indent="-457200">
              <a:buFont typeface="Wingdings" pitchFamily="2" charset="2"/>
              <a:buChar char="§"/>
            </a:pPr>
            <a:r>
              <a:rPr lang="en-GB" sz="2700" dirty="0">
                <a:solidFill>
                  <a:srgbClr val="000000"/>
                </a:solidFill>
              </a:rPr>
              <a:t>to obtain more similar variances	</a:t>
            </a:r>
          </a:p>
          <a:p>
            <a:endParaRPr lang="en-GB" sz="2700" dirty="0">
              <a:solidFill>
                <a:srgbClr val="000000"/>
              </a:solidFill>
            </a:endParaRPr>
          </a:p>
          <a:p>
            <a:endParaRPr lang="en-GB" sz="2700" dirty="0">
              <a:solidFill>
                <a:srgbClr val="000000"/>
              </a:solidFill>
            </a:endParaRPr>
          </a:p>
          <a:p>
            <a:endParaRPr lang="en-GB" sz="2700" dirty="0">
              <a:solidFill>
                <a:srgbClr val="000000"/>
              </a:solidFill>
            </a:endParaRPr>
          </a:p>
          <a:p>
            <a:endParaRPr lang="en-GB" sz="1200" dirty="0">
              <a:solidFill>
                <a:srgbClr val="000000"/>
              </a:solidFill>
            </a:endParaRPr>
          </a:p>
          <a:p>
            <a:pPr marL="457200" indent="-457200">
              <a:buFont typeface="Wingdings" pitchFamily="2" charset="2"/>
              <a:buChar char="§"/>
            </a:pPr>
            <a:r>
              <a:rPr lang="en-GB" sz="2700" dirty="0">
                <a:solidFill>
                  <a:srgbClr val="000000"/>
                </a:solidFill>
              </a:rPr>
              <a:t>to handle outliers</a:t>
            </a:r>
          </a:p>
        </p:txBody>
      </p:sp>
      <p:pic>
        <p:nvPicPr>
          <p:cNvPr id="8" name="Picture 7" descr="A graph of ulcer area&#10;&#10;Description automatically generated">
            <a:extLst>
              <a:ext uri="{FF2B5EF4-FFF2-40B4-BE49-F238E27FC236}">
                <a16:creationId xmlns:a16="http://schemas.microsoft.com/office/drawing/2014/main" id="{EEF12368-C221-EFC3-2EBC-34DC8D6C7781}"/>
              </a:ext>
            </a:extLst>
          </p:cNvPr>
          <p:cNvPicPr>
            <a:picLocks noChangeAspect="1"/>
          </p:cNvPicPr>
          <p:nvPr/>
        </p:nvPicPr>
        <p:blipFill>
          <a:blip r:embed="rId3"/>
          <a:stretch>
            <a:fillRect/>
          </a:stretch>
        </p:blipFill>
        <p:spPr>
          <a:xfrm>
            <a:off x="5222056" y="1682814"/>
            <a:ext cx="2387600" cy="1752600"/>
          </a:xfrm>
          <a:prstGeom prst="rect">
            <a:avLst/>
          </a:prstGeom>
        </p:spPr>
      </p:pic>
      <p:pic>
        <p:nvPicPr>
          <p:cNvPr id="10" name="Picture 9" descr="A graph with a red line&#10;&#10;Description automatically generated">
            <a:extLst>
              <a:ext uri="{FF2B5EF4-FFF2-40B4-BE49-F238E27FC236}">
                <a16:creationId xmlns:a16="http://schemas.microsoft.com/office/drawing/2014/main" id="{C4EC40D9-C732-0A53-857C-139F1356F72D}"/>
              </a:ext>
            </a:extLst>
          </p:cNvPr>
          <p:cNvPicPr>
            <a:picLocks noChangeAspect="1"/>
          </p:cNvPicPr>
          <p:nvPr/>
        </p:nvPicPr>
        <p:blipFill>
          <a:blip r:embed="rId4"/>
          <a:stretch>
            <a:fillRect/>
          </a:stretch>
        </p:blipFill>
        <p:spPr>
          <a:xfrm>
            <a:off x="9368208" y="1711392"/>
            <a:ext cx="2387600" cy="1752600"/>
          </a:xfrm>
          <a:prstGeom prst="rect">
            <a:avLst/>
          </a:prstGeom>
        </p:spPr>
      </p:pic>
      <p:pic>
        <p:nvPicPr>
          <p:cNvPr id="12" name="Picture 11" descr="A graph with green and white numbers&#10;&#10;Description automatically generated">
            <a:extLst>
              <a:ext uri="{FF2B5EF4-FFF2-40B4-BE49-F238E27FC236}">
                <a16:creationId xmlns:a16="http://schemas.microsoft.com/office/drawing/2014/main" id="{F30BE044-9EBC-60BD-3383-F2A3B0733361}"/>
              </a:ext>
            </a:extLst>
          </p:cNvPr>
          <p:cNvPicPr>
            <a:picLocks noChangeAspect="1"/>
          </p:cNvPicPr>
          <p:nvPr/>
        </p:nvPicPr>
        <p:blipFill>
          <a:blip r:embed="rId5"/>
          <a:stretch>
            <a:fillRect/>
          </a:stretch>
        </p:blipFill>
        <p:spPr>
          <a:xfrm>
            <a:off x="5232119" y="5096029"/>
            <a:ext cx="2387600" cy="1752600"/>
          </a:xfrm>
          <a:prstGeom prst="rect">
            <a:avLst/>
          </a:prstGeom>
        </p:spPr>
      </p:pic>
      <p:pic>
        <p:nvPicPr>
          <p:cNvPr id="14" name="Picture 13" descr="A graph showing the number of prostatitis histology&#10;&#10;Description automatically generated">
            <a:extLst>
              <a:ext uri="{FF2B5EF4-FFF2-40B4-BE49-F238E27FC236}">
                <a16:creationId xmlns:a16="http://schemas.microsoft.com/office/drawing/2014/main" id="{2B849662-E4CE-48D5-3976-DB6AC8B0F561}"/>
              </a:ext>
            </a:extLst>
          </p:cNvPr>
          <p:cNvPicPr>
            <a:picLocks noChangeAspect="1"/>
          </p:cNvPicPr>
          <p:nvPr/>
        </p:nvPicPr>
        <p:blipFill>
          <a:blip r:embed="rId6"/>
          <a:stretch>
            <a:fillRect/>
          </a:stretch>
        </p:blipFill>
        <p:spPr>
          <a:xfrm>
            <a:off x="9396344" y="5113512"/>
            <a:ext cx="2387600" cy="1752600"/>
          </a:xfrm>
          <a:prstGeom prst="rect">
            <a:avLst/>
          </a:prstGeom>
        </p:spPr>
      </p:pic>
      <p:pic>
        <p:nvPicPr>
          <p:cNvPr id="16" name="Picture 15" descr="A diagram of different colored squares&#10;&#10;Description automatically generated">
            <a:extLst>
              <a:ext uri="{FF2B5EF4-FFF2-40B4-BE49-F238E27FC236}">
                <a16:creationId xmlns:a16="http://schemas.microsoft.com/office/drawing/2014/main" id="{4CB30FFE-93B2-3357-543E-22BD08AB91F0}"/>
              </a:ext>
            </a:extLst>
          </p:cNvPr>
          <p:cNvPicPr>
            <a:picLocks noChangeAspect="1"/>
          </p:cNvPicPr>
          <p:nvPr/>
        </p:nvPicPr>
        <p:blipFill>
          <a:blip r:embed="rId7"/>
          <a:stretch>
            <a:fillRect/>
          </a:stretch>
        </p:blipFill>
        <p:spPr>
          <a:xfrm>
            <a:off x="5351744" y="3422406"/>
            <a:ext cx="2296111" cy="1685443"/>
          </a:xfrm>
          <a:prstGeom prst="rect">
            <a:avLst/>
          </a:prstGeom>
        </p:spPr>
      </p:pic>
      <p:pic>
        <p:nvPicPr>
          <p:cNvPr id="18" name="Picture 17" descr="A diagram of different colored squares&#10;&#10;Description automatically generated">
            <a:extLst>
              <a:ext uri="{FF2B5EF4-FFF2-40B4-BE49-F238E27FC236}">
                <a16:creationId xmlns:a16="http://schemas.microsoft.com/office/drawing/2014/main" id="{802B9B38-773E-F70E-4DC5-69EC68D59D02}"/>
              </a:ext>
            </a:extLst>
          </p:cNvPr>
          <p:cNvPicPr>
            <a:picLocks noChangeAspect="1"/>
          </p:cNvPicPr>
          <p:nvPr/>
        </p:nvPicPr>
        <p:blipFill>
          <a:blip r:embed="rId8"/>
          <a:stretch>
            <a:fillRect/>
          </a:stretch>
        </p:blipFill>
        <p:spPr>
          <a:xfrm>
            <a:off x="9502404" y="3435856"/>
            <a:ext cx="2296111" cy="1685443"/>
          </a:xfrm>
          <a:prstGeom prst="rect">
            <a:avLst/>
          </a:prstGeom>
        </p:spPr>
      </p:pic>
      <p:sp>
        <p:nvSpPr>
          <p:cNvPr id="2" name="Title 1">
            <a:extLst>
              <a:ext uri="{FF2B5EF4-FFF2-40B4-BE49-F238E27FC236}">
                <a16:creationId xmlns:a16="http://schemas.microsoft.com/office/drawing/2014/main" id="{D9DFA967-E44A-9FEB-5B0F-A037E57DC99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Data transformations</a:t>
            </a:r>
          </a:p>
        </p:txBody>
      </p:sp>
      <p:cxnSp>
        <p:nvCxnSpPr>
          <p:cNvPr id="4" name="Straight Arrow Connector 3">
            <a:extLst>
              <a:ext uri="{FF2B5EF4-FFF2-40B4-BE49-F238E27FC236}">
                <a16:creationId xmlns:a16="http://schemas.microsoft.com/office/drawing/2014/main" id="{3C694455-B5D4-C789-B613-FAEC99FBA041}"/>
              </a:ext>
            </a:extLst>
          </p:cNvPr>
          <p:cNvCxnSpPr/>
          <p:nvPr/>
        </p:nvCxnSpPr>
        <p:spPr>
          <a:xfrm>
            <a:off x="7766462" y="241069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A3E88B5-7804-3CF4-63BE-CF6F1B2F948B}"/>
              </a:ext>
            </a:extLst>
          </p:cNvPr>
          <p:cNvCxnSpPr/>
          <p:nvPr/>
        </p:nvCxnSpPr>
        <p:spPr>
          <a:xfrm>
            <a:off x="7768962" y="4002138"/>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0E6E80-5C7C-B17F-7CD5-10DBCF249472}"/>
              </a:ext>
            </a:extLst>
          </p:cNvPr>
          <p:cNvCxnSpPr/>
          <p:nvPr/>
        </p:nvCxnSpPr>
        <p:spPr>
          <a:xfrm>
            <a:off x="7738982" y="583093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601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1012337"/>
            <a:ext cx="12038599" cy="5693866"/>
          </a:xfrm>
          <a:prstGeom prst="rect">
            <a:avLst/>
          </a:prstGeom>
          <a:noFill/>
        </p:spPr>
        <p:txBody>
          <a:bodyPr wrap="square">
            <a:spAutoFit/>
          </a:bodyPr>
          <a:lstStyle/>
          <a:p>
            <a:r>
              <a:rPr lang="en-GB" sz="2600" b="0" i="0" u="none" strike="noStrike" dirty="0">
                <a:solidFill>
                  <a:srgbClr val="000000"/>
                </a:solidFill>
                <a:effectLst/>
              </a:rPr>
              <a:t>We can transform the data mathematically into…</a:t>
            </a:r>
            <a:r>
              <a:rPr lang="en-GB" sz="2600" dirty="0">
                <a:solidFill>
                  <a:srgbClr val="000000"/>
                </a:solidFill>
              </a:rPr>
              <a:t> </a:t>
            </a:r>
            <a:endParaRPr lang="en-GB" sz="2600" b="0" i="0" u="none" strike="noStrike" dirty="0">
              <a:solidFill>
                <a:srgbClr val="000000"/>
              </a:solidFill>
              <a:effectLst/>
            </a:endParaRPr>
          </a:p>
          <a:p>
            <a:r>
              <a:rPr lang="en-GB" sz="2600" b="0" i="0" u="none" strike="noStrike" dirty="0">
                <a:solidFill>
                  <a:srgbClr val="000000"/>
                </a:solidFill>
                <a:effectLst/>
              </a:rPr>
              <a:t>1. </a:t>
            </a:r>
            <a:r>
              <a:rPr lang="en-GB" sz="2600" dirty="0">
                <a:solidFill>
                  <a:srgbClr val="000000"/>
                </a:solidFill>
              </a:rPr>
              <a:t>t</a:t>
            </a:r>
            <a:r>
              <a:rPr lang="en-GB" sz="2600" b="0" i="0" u="none" strike="noStrike" dirty="0">
                <a:solidFill>
                  <a:srgbClr val="000000"/>
                </a:solidFill>
                <a:effectLst/>
              </a:rPr>
              <a:t>he </a:t>
            </a:r>
            <a:r>
              <a:rPr lang="en-GB" sz="2600" dirty="0">
                <a:solidFill>
                  <a:srgbClr val="000000"/>
                </a:solidFill>
              </a:rPr>
              <a:t>l</a:t>
            </a:r>
            <a:r>
              <a:rPr lang="en-GB" sz="2600" b="0" i="0" u="none" strike="noStrike" dirty="0">
                <a:solidFill>
                  <a:srgbClr val="000000"/>
                </a:solidFill>
                <a:effectLst/>
              </a:rPr>
              <a:t>ogarithm (x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r>
              <a:rPr lang="en-GB" sz="2600" dirty="0">
                <a:solidFill>
                  <a:srgbClr val="000000"/>
                </a:solidFill>
              </a:rPr>
              <a:t>2. the square root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a:t>
            </a:r>
            <a:r>
              <a:rPr lang="en-GB" sz="2600" b="0" i="0" u="sng" strike="noStrike" dirty="0">
                <a:solidFill>
                  <a:srgbClr val="000000"/>
                </a:solidFill>
                <a:effectLst/>
              </a:rPr>
              <a:t>&gt;</a:t>
            </a:r>
            <a:r>
              <a:rPr lang="en-GB" sz="2600" b="0" i="0" u="none" strike="noStrike" dirty="0">
                <a:solidFill>
                  <a:srgbClr val="000000"/>
                </a:solidFill>
                <a:effectLst/>
              </a:rPr>
              <a:t> 0, </a:t>
            </a:r>
            <a:r>
              <a:rPr lang="en-GB" sz="2600" b="0" i="0" u="none" strike="noStrike" dirty="0" err="1">
                <a:solidFill>
                  <a:srgbClr val="000000"/>
                </a:solidFill>
                <a:effectLst/>
              </a:rPr>
              <a:t>i</a:t>
            </a:r>
            <a:r>
              <a:rPr lang="en-GB" sz="2600" b="0" i="0" u="none" strike="noStrike" dirty="0">
                <a:solidFill>
                  <a:srgbClr val="000000"/>
                </a:solidFill>
                <a:effectLst/>
              </a:rPr>
              <a:t>=1,…n)</a:t>
            </a:r>
            <a:r>
              <a:rPr lang="en-GB" sz="2600" dirty="0">
                <a:solidFill>
                  <a:srgbClr val="000000"/>
                </a:solidFill>
              </a:rPr>
              <a:t>	</a:t>
            </a:r>
          </a:p>
          <a:p>
            <a:r>
              <a:rPr lang="en-GB" sz="2600" dirty="0">
                <a:solidFill>
                  <a:srgbClr val="000000"/>
                </a:solidFill>
              </a:rPr>
              <a:t>3. the reciprocal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endParaRPr lang="en-GB" sz="2600" dirty="0">
              <a:solidFill>
                <a:srgbClr val="000000"/>
              </a:solidFill>
            </a:endParaRPr>
          </a:p>
          <a:p>
            <a:r>
              <a:rPr lang="en-GB" sz="2600" b="1" dirty="0">
                <a:solidFill>
                  <a:srgbClr val="000000"/>
                </a:solidFill>
              </a:rPr>
              <a:t>Take home message:</a:t>
            </a:r>
          </a:p>
          <a:p>
            <a:pPr marL="457200" indent="-457200">
              <a:buFont typeface="Arial" panose="020B0604020202020204" pitchFamily="34" charset="0"/>
              <a:buChar char="•"/>
            </a:pPr>
            <a:r>
              <a:rPr lang="en-GB" sz="2600" dirty="0">
                <a:solidFill>
                  <a:srgbClr val="000000"/>
                </a:solidFill>
              </a:rPr>
              <a:t>These transformations could be useful to obtain normality, similar variance and handling outliers</a:t>
            </a:r>
          </a:p>
          <a:p>
            <a:endParaRPr lang="en-GB" sz="2600" dirty="0">
              <a:solidFill>
                <a:srgbClr val="000000"/>
              </a:solidFill>
            </a:endParaRPr>
          </a:p>
          <a:p>
            <a:pPr marL="457200" indent="-457200">
              <a:buFont typeface="Arial" panose="020B0604020202020204" pitchFamily="34" charset="0"/>
              <a:buChar char="•"/>
            </a:pPr>
            <a:r>
              <a:rPr lang="en-GB" sz="2600" dirty="0">
                <a:solidFill>
                  <a:srgbClr val="000000"/>
                </a:solidFill>
              </a:rPr>
              <a:t>The best choice depends on the relationship between variability and mean. Graphical display of data is useful to choose the </a:t>
            </a:r>
          </a:p>
          <a:p>
            <a:r>
              <a:rPr lang="en-GB" sz="2600" dirty="0">
                <a:solidFill>
                  <a:srgbClr val="000000"/>
                </a:solidFill>
              </a:rPr>
              <a:t>      best transformation</a:t>
            </a:r>
          </a:p>
          <a:p>
            <a:endParaRPr lang="en-GB" sz="2600" dirty="0">
              <a:solidFill>
                <a:srgbClr val="000000"/>
              </a:solidFill>
            </a:endParaRPr>
          </a:p>
          <a:p>
            <a:pPr marL="457200" indent="-457200">
              <a:buFont typeface="Arial" panose="020B0604020202020204" pitchFamily="34" charset="0"/>
              <a:buChar char="•"/>
            </a:pPr>
            <a:r>
              <a:rPr lang="en-GB" sz="2600" b="0" i="0" u="none" strike="noStrike" dirty="0">
                <a:solidFill>
                  <a:srgbClr val="000000"/>
                </a:solidFill>
                <a:effectLst/>
              </a:rPr>
              <a:t>Not all data can be transformed successfully</a:t>
            </a:r>
            <a:endParaRPr lang="en-GB" sz="2600" dirty="0">
              <a:solidFill>
                <a:srgbClr val="000000"/>
              </a:solidFill>
            </a:endParaRPr>
          </a:p>
        </p:txBody>
      </p:sp>
      <p:pic>
        <p:nvPicPr>
          <p:cNvPr id="3" name="Picture 2" descr="A graph of a normal distribution&#10;&#10;Description automatically generated">
            <a:extLst>
              <a:ext uri="{FF2B5EF4-FFF2-40B4-BE49-F238E27FC236}">
                <a16:creationId xmlns:a16="http://schemas.microsoft.com/office/drawing/2014/main" id="{BDA6BA46-299A-A713-4B3B-FB8E386F3824}"/>
              </a:ext>
            </a:extLst>
          </p:cNvPr>
          <p:cNvPicPr>
            <a:picLocks noChangeAspect="1"/>
          </p:cNvPicPr>
          <p:nvPr/>
        </p:nvPicPr>
        <p:blipFill>
          <a:blip r:embed="rId3"/>
          <a:stretch>
            <a:fillRect/>
          </a:stretch>
        </p:blipFill>
        <p:spPr>
          <a:xfrm>
            <a:off x="6948958" y="5582653"/>
            <a:ext cx="1737429" cy="1275347"/>
          </a:xfrm>
          <a:prstGeom prst="rect">
            <a:avLst/>
          </a:prstGeom>
        </p:spPr>
      </p:pic>
      <p:sp>
        <p:nvSpPr>
          <p:cNvPr id="2" name="Title 1">
            <a:extLst>
              <a:ext uri="{FF2B5EF4-FFF2-40B4-BE49-F238E27FC236}">
                <a16:creationId xmlns:a16="http://schemas.microsoft.com/office/drawing/2014/main" id="{F6D819ED-FB64-2A14-B6AB-388C140309E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most common used transformations</a:t>
            </a:r>
          </a:p>
        </p:txBody>
      </p:sp>
    </p:spTree>
    <p:extLst>
      <p:ext uri="{BB962C8B-B14F-4D97-AF65-F5344CB8AC3E}">
        <p14:creationId xmlns:p14="http://schemas.microsoft.com/office/powerpoint/2010/main" val="2831715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0E7F4-6D49-973D-9BFC-725E70844A9E}"/>
              </a:ext>
            </a:extLst>
          </p:cNvPr>
          <p:cNvSpPr txBox="1"/>
          <p:nvPr/>
        </p:nvSpPr>
        <p:spPr>
          <a:xfrm>
            <a:off x="72181" y="902365"/>
            <a:ext cx="12083724" cy="5693866"/>
          </a:xfrm>
          <a:prstGeom prst="rect">
            <a:avLst/>
          </a:prstGeom>
          <a:noFill/>
        </p:spPr>
        <p:txBody>
          <a:bodyPr wrap="square" rtlCol="0">
            <a:spAutoFit/>
          </a:bodyPr>
          <a:lstStyle/>
          <a:p>
            <a:r>
              <a:rPr lang="en-US" sz="2800" b="1" dirty="0"/>
              <a:t>Assumptions: </a:t>
            </a:r>
            <a:r>
              <a:rPr lang="en-US" sz="2800" dirty="0"/>
              <a:t>	1. Student’s </a:t>
            </a:r>
            <a:r>
              <a:rPr lang="en-US" sz="2800" i="1" dirty="0"/>
              <a:t>t</a:t>
            </a:r>
            <a:r>
              <a:rPr lang="en-US" sz="2800" dirty="0"/>
              <a:t>-test assumptions or</a:t>
            </a:r>
          </a:p>
          <a:p>
            <a:r>
              <a:rPr lang="en-US" sz="2800" dirty="0"/>
              <a:t>			2. Welch’s </a:t>
            </a:r>
            <a:r>
              <a:rPr lang="en-US" sz="2800" i="1" dirty="0"/>
              <a:t>t</a:t>
            </a:r>
            <a:r>
              <a:rPr lang="en-US" sz="2800" dirty="0"/>
              <a:t>-test assumptions</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 </a:t>
            </a:r>
            <a:r>
              <a:rPr lang="en-US" sz="2800" baseline="30000" dirty="0"/>
              <a:t>⋆ ⋆</a:t>
            </a:r>
            <a:r>
              <a:rPr lang="en-US" sz="2800" dirty="0"/>
              <a:t> </a:t>
            </a:r>
          </a:p>
          <a:p>
            <a:r>
              <a:rPr lang="en-US" sz="2800" dirty="0"/>
              <a:t>H</a:t>
            </a:r>
            <a:r>
              <a:rPr lang="en-US" sz="2800" baseline="-25000" dirty="0"/>
              <a:t>1</a:t>
            </a:r>
            <a:r>
              <a:rPr lang="en-US" sz="2800" dirty="0"/>
              <a:t>: 	G ≠ F (two-sided H</a:t>
            </a:r>
            <a:r>
              <a:rPr lang="en-US" sz="2800" baseline="-25000" dirty="0"/>
              <a:t>1</a:t>
            </a:r>
            <a:r>
              <a:rPr lang="en-US" sz="2800" dirty="0"/>
              <a:t>) or G &lt; F </a:t>
            </a:r>
            <a:r>
              <a:rPr lang="en-US" sz="2800" baseline="30000" dirty="0"/>
              <a:t>⋆ </a:t>
            </a:r>
            <a:r>
              <a:rPr lang="en-US" sz="2800" dirty="0"/>
              <a:t>(one-sided H</a:t>
            </a:r>
            <a:r>
              <a:rPr lang="en-US" sz="2800" baseline="-25000" dirty="0"/>
              <a:t>1</a:t>
            </a:r>
            <a:r>
              <a:rPr lang="en-US" sz="2800" dirty="0"/>
              <a:t>) or G &gt; F </a:t>
            </a:r>
            <a:r>
              <a:rPr lang="en-US" sz="2800" baseline="30000" dirty="0"/>
              <a:t>∘ </a:t>
            </a:r>
            <a:r>
              <a:rPr lang="en-US" sz="2800" dirty="0"/>
              <a:t>(one-sided H</a:t>
            </a:r>
            <a:r>
              <a:rPr lang="en-US" sz="2800" baseline="-25000" dirty="0"/>
              <a:t>1</a:t>
            </a:r>
            <a:r>
              <a:rPr lang="en-US" sz="2800" dirty="0"/>
              <a:t>)</a:t>
            </a:r>
          </a:p>
          <a:p>
            <a:r>
              <a:rPr lang="en-US" sz="2800" dirty="0"/>
              <a:t>	</a:t>
            </a:r>
            <a:r>
              <a:rPr lang="en-US" sz="2800" baseline="30000" dirty="0"/>
              <a:t>⋆</a:t>
            </a:r>
            <a:r>
              <a:rPr lang="en-US" sz="2800" dirty="0"/>
              <a:t> G is shifted to the left of F</a:t>
            </a:r>
          </a:p>
          <a:p>
            <a:r>
              <a:rPr lang="en-US" sz="2800" dirty="0"/>
              <a:t>	</a:t>
            </a:r>
            <a:r>
              <a:rPr lang="en-US" sz="2800" baseline="30000" dirty="0"/>
              <a:t>∘</a:t>
            </a:r>
            <a:r>
              <a:rPr lang="en-US" sz="2800" dirty="0"/>
              <a:t> G is shifted to the right of F</a:t>
            </a:r>
          </a:p>
          <a:p>
            <a:endParaRPr lang="en-US" sz="2800" b="1" dirty="0"/>
          </a:p>
          <a:p>
            <a:r>
              <a:rPr lang="en-US" sz="2800" baseline="30000" dirty="0"/>
              <a:t>⋆ ⋆ </a:t>
            </a:r>
            <a:r>
              <a:rPr lang="en-US" sz="2800" dirty="0"/>
              <a:t>Previous data transformations are monotonic. Hence,</a:t>
            </a:r>
          </a:p>
          <a:p>
            <a:r>
              <a:rPr lang="en-US" sz="2800" dirty="0"/>
              <a:t>    G=F on the natural scale if and only if G=F on the transformed scale</a:t>
            </a:r>
          </a:p>
          <a:p>
            <a:endParaRPr lang="en-US" sz="2800" b="1" dirty="0"/>
          </a:p>
          <a:p>
            <a:r>
              <a:rPr lang="en-US" sz="2800" b="1" dirty="0"/>
              <a:t>Test statistic:	</a:t>
            </a:r>
            <a:r>
              <a:rPr lang="en-US" sz="2800" dirty="0"/>
              <a:t>Student’s test statistic or Welch’s test statistic</a:t>
            </a:r>
            <a:r>
              <a:rPr lang="en-US" sz="2800" baseline="-25000" dirty="0"/>
              <a:t>			</a:t>
            </a:r>
          </a:p>
        </p:txBody>
      </p:sp>
      <p:pic>
        <p:nvPicPr>
          <p:cNvPr id="5" name="Picture 4" descr="A diagram of a graph&#10;&#10;Description automatically generated">
            <a:extLst>
              <a:ext uri="{FF2B5EF4-FFF2-40B4-BE49-F238E27FC236}">
                <a16:creationId xmlns:a16="http://schemas.microsoft.com/office/drawing/2014/main" id="{4DF2428E-9E29-A940-601A-33B3434CCC2B}"/>
              </a:ext>
            </a:extLst>
          </p:cNvPr>
          <p:cNvPicPr>
            <a:picLocks noChangeAspect="1"/>
          </p:cNvPicPr>
          <p:nvPr/>
        </p:nvPicPr>
        <p:blipFill>
          <a:blip r:embed="rId3"/>
          <a:stretch>
            <a:fillRect/>
          </a:stretch>
        </p:blipFill>
        <p:spPr>
          <a:xfrm>
            <a:off x="9422864" y="3749298"/>
            <a:ext cx="2563360" cy="1435482"/>
          </a:xfrm>
          <a:prstGeom prst="rect">
            <a:avLst/>
          </a:prstGeom>
          <a:ln>
            <a:solidFill>
              <a:schemeClr val="tx1"/>
            </a:solidFill>
          </a:ln>
        </p:spPr>
      </p:pic>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spTree>
    <p:extLst>
      <p:ext uri="{BB962C8B-B14F-4D97-AF65-F5344CB8AC3E}">
        <p14:creationId xmlns:p14="http://schemas.microsoft.com/office/powerpoint/2010/main" val="1160153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pic>
        <p:nvPicPr>
          <p:cNvPr id="4" name="Picture 3" descr="A graph with a red line and blue line&#10;&#10;Description automatically generated">
            <a:extLst>
              <a:ext uri="{FF2B5EF4-FFF2-40B4-BE49-F238E27FC236}">
                <a16:creationId xmlns:a16="http://schemas.microsoft.com/office/drawing/2014/main" id="{0541CB97-A524-E43B-94EC-BF2C180839A5}"/>
              </a:ext>
            </a:extLst>
          </p:cNvPr>
          <p:cNvPicPr>
            <a:picLocks noChangeAspect="1"/>
          </p:cNvPicPr>
          <p:nvPr/>
        </p:nvPicPr>
        <p:blipFill>
          <a:blip r:embed="rId3"/>
          <a:stretch>
            <a:fillRect/>
          </a:stretch>
        </p:blipFill>
        <p:spPr>
          <a:xfrm>
            <a:off x="358238" y="1779115"/>
            <a:ext cx="3940630" cy="3721706"/>
          </a:xfrm>
          <a:prstGeom prst="rect">
            <a:avLst/>
          </a:prstGeom>
          <a:ln>
            <a:solidFill>
              <a:schemeClr val="tx1"/>
            </a:solidFill>
          </a:ln>
        </p:spPr>
      </p:pic>
      <p:sp>
        <p:nvSpPr>
          <p:cNvPr id="7" name="TextBox 6">
            <a:extLst>
              <a:ext uri="{FF2B5EF4-FFF2-40B4-BE49-F238E27FC236}">
                <a16:creationId xmlns:a16="http://schemas.microsoft.com/office/drawing/2014/main" id="{D3F2DDE3-AE6D-2215-BF35-8A531958E923}"/>
              </a:ext>
            </a:extLst>
          </p:cNvPr>
          <p:cNvSpPr txBox="1"/>
          <p:nvPr/>
        </p:nvSpPr>
        <p:spPr>
          <a:xfrm>
            <a:off x="4819403" y="2054435"/>
            <a:ext cx="626027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Mean log-normal: exp(𝝁 + 𝝈</a:t>
            </a:r>
            <a:r>
              <a:rPr lang="en-US" sz="2800" baseline="30000" dirty="0"/>
              <a:t>2 </a:t>
            </a:r>
            <a:r>
              <a:rPr lang="en-US" sz="2800" dirty="0"/>
              <a:t>/ 2)</a:t>
            </a:r>
          </a:p>
        </p:txBody>
      </p:sp>
      <p:sp>
        <p:nvSpPr>
          <p:cNvPr id="8" name="TextBox 7">
            <a:extLst>
              <a:ext uri="{FF2B5EF4-FFF2-40B4-BE49-F238E27FC236}">
                <a16:creationId xmlns:a16="http://schemas.microsoft.com/office/drawing/2014/main" id="{DA49CDD3-5232-571C-3450-D4ACFBAA894A}"/>
              </a:ext>
            </a:extLst>
          </p:cNvPr>
          <p:cNvSpPr txBox="1"/>
          <p:nvPr/>
        </p:nvSpPr>
        <p:spPr>
          <a:xfrm>
            <a:off x="4831279" y="2563092"/>
            <a:ext cx="5175661"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Median log-normal: exp(𝝁)</a:t>
            </a:r>
          </a:p>
        </p:txBody>
      </p:sp>
      <p:sp>
        <p:nvSpPr>
          <p:cNvPr id="9" name="TextBox 8">
            <a:extLst>
              <a:ext uri="{FF2B5EF4-FFF2-40B4-BE49-F238E27FC236}">
                <a16:creationId xmlns:a16="http://schemas.microsoft.com/office/drawing/2014/main" id="{9D0B7275-E395-EA61-90DC-E18F5373CAFE}"/>
              </a:ext>
            </a:extLst>
          </p:cNvPr>
          <p:cNvSpPr txBox="1"/>
          <p:nvPr/>
        </p:nvSpPr>
        <p:spPr>
          <a:xfrm>
            <a:off x="4843151" y="4049486"/>
            <a:ext cx="68540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then Median</a:t>
            </a:r>
            <a:r>
              <a:rPr lang="en-US" sz="2800" baseline="-25000" dirty="0"/>
              <a:t>1</a:t>
            </a:r>
            <a:r>
              <a:rPr lang="en-US" sz="2800" dirty="0"/>
              <a:t> = Median</a:t>
            </a:r>
            <a:r>
              <a:rPr lang="en-US" sz="2800" baseline="-25000" dirty="0"/>
              <a:t>2</a:t>
            </a:r>
            <a:r>
              <a:rPr lang="en-US" sz="2800" dirty="0"/>
              <a:t> </a:t>
            </a:r>
          </a:p>
        </p:txBody>
      </p:sp>
      <p:sp>
        <p:nvSpPr>
          <p:cNvPr id="10" name="TextBox 9">
            <a:extLst>
              <a:ext uri="{FF2B5EF4-FFF2-40B4-BE49-F238E27FC236}">
                <a16:creationId xmlns:a16="http://schemas.microsoft.com/office/drawing/2014/main" id="{1B0BB712-2C19-808B-5C93-41A41EFA85B5}"/>
              </a:ext>
            </a:extLst>
          </p:cNvPr>
          <p:cNvSpPr txBox="1"/>
          <p:nvPr/>
        </p:nvSpPr>
        <p:spPr>
          <a:xfrm>
            <a:off x="4864922" y="4605647"/>
            <a:ext cx="7152903"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and</a:t>
            </a:r>
            <a:r>
              <a:rPr lang="en-US" sz="2800" baseline="-25000" dirty="0"/>
              <a:t> </a:t>
            </a:r>
            <a:r>
              <a:rPr lang="en-US" sz="2800" dirty="0"/>
              <a:t>𝝈</a:t>
            </a:r>
            <a:r>
              <a:rPr lang="en-US" sz="2800" baseline="-25000" dirty="0"/>
              <a:t>1</a:t>
            </a:r>
            <a:r>
              <a:rPr lang="en-US" sz="2800" dirty="0"/>
              <a:t> ≠ 𝝈</a:t>
            </a:r>
            <a:r>
              <a:rPr lang="en-US" sz="2800" baseline="-25000" dirty="0"/>
              <a:t>2 </a:t>
            </a:r>
            <a:r>
              <a:rPr lang="en-US" sz="2800" dirty="0"/>
              <a:t>then Mean</a:t>
            </a:r>
            <a:r>
              <a:rPr lang="en-US" sz="2800" baseline="-25000" dirty="0"/>
              <a:t>1</a:t>
            </a:r>
            <a:r>
              <a:rPr lang="en-US" sz="2800" dirty="0"/>
              <a:t> ≠ Mean</a:t>
            </a:r>
            <a:r>
              <a:rPr lang="en-US" sz="2800" baseline="-25000" dirty="0"/>
              <a:t>2</a:t>
            </a:r>
            <a:r>
              <a:rPr lang="en-US" sz="2800" dirty="0"/>
              <a:t> </a:t>
            </a:r>
          </a:p>
        </p:txBody>
      </p:sp>
      <p:sp>
        <p:nvSpPr>
          <p:cNvPr id="11" name="TextBox 10">
            <a:extLst>
              <a:ext uri="{FF2B5EF4-FFF2-40B4-BE49-F238E27FC236}">
                <a16:creationId xmlns:a16="http://schemas.microsoft.com/office/drawing/2014/main" id="{5C6BA971-4DE4-25A6-582D-BEBCC2A2AE41}"/>
              </a:ext>
            </a:extLst>
          </p:cNvPr>
          <p:cNvSpPr txBox="1"/>
          <p:nvPr/>
        </p:nvSpPr>
        <p:spPr>
          <a:xfrm>
            <a:off x="1291318" y="1217473"/>
            <a:ext cx="2426301" cy="369332"/>
          </a:xfrm>
          <a:prstGeom prst="rect">
            <a:avLst/>
          </a:prstGeom>
          <a:noFill/>
        </p:spPr>
        <p:txBody>
          <a:bodyPr wrap="square" rtlCol="0">
            <a:spAutoFit/>
          </a:bodyPr>
          <a:lstStyle/>
          <a:p>
            <a:r>
              <a:rPr lang="en-US" b="1" dirty="0"/>
              <a:t>Log-normal distribution</a:t>
            </a:r>
          </a:p>
        </p:txBody>
      </p:sp>
      <p:sp>
        <p:nvSpPr>
          <p:cNvPr id="12" name="TextBox 11">
            <a:extLst>
              <a:ext uri="{FF2B5EF4-FFF2-40B4-BE49-F238E27FC236}">
                <a16:creationId xmlns:a16="http://schemas.microsoft.com/office/drawing/2014/main" id="{00569EDE-4935-A44E-6994-5540832C1A6A}"/>
              </a:ext>
            </a:extLst>
          </p:cNvPr>
          <p:cNvSpPr txBox="1"/>
          <p:nvPr/>
        </p:nvSpPr>
        <p:spPr>
          <a:xfrm>
            <a:off x="4807525" y="1481526"/>
            <a:ext cx="6093158" cy="523220"/>
          </a:xfrm>
          <a:prstGeom prst="rect">
            <a:avLst/>
          </a:prstGeom>
          <a:noFill/>
          <a:ln>
            <a:solidFill>
              <a:schemeClr val="tx1"/>
            </a:solidFill>
          </a:ln>
        </p:spPr>
        <p:txBody>
          <a:bodyPr wrap="square" rtlCol="0">
            <a:spAutoFit/>
          </a:bodyPr>
          <a:lstStyle/>
          <a:p>
            <a:r>
              <a:rPr lang="en-US" sz="2800" dirty="0"/>
              <a:t>Properties of the log-normal distribution</a:t>
            </a:r>
          </a:p>
        </p:txBody>
      </p:sp>
      <p:sp>
        <p:nvSpPr>
          <p:cNvPr id="13" name="TextBox 12">
            <a:extLst>
              <a:ext uri="{FF2B5EF4-FFF2-40B4-BE49-F238E27FC236}">
                <a16:creationId xmlns:a16="http://schemas.microsoft.com/office/drawing/2014/main" id="{285ED5E4-E78F-51DA-9781-071214DAB2BC}"/>
              </a:ext>
            </a:extLst>
          </p:cNvPr>
          <p:cNvSpPr txBox="1"/>
          <p:nvPr/>
        </p:nvSpPr>
        <p:spPr>
          <a:xfrm>
            <a:off x="4781796" y="3379598"/>
            <a:ext cx="6093158" cy="523220"/>
          </a:xfrm>
          <a:prstGeom prst="rect">
            <a:avLst/>
          </a:prstGeom>
          <a:noFill/>
          <a:ln>
            <a:solidFill>
              <a:schemeClr val="tx1"/>
            </a:solidFill>
          </a:ln>
        </p:spPr>
        <p:txBody>
          <a:bodyPr wrap="square" rtlCol="0">
            <a:spAutoFit/>
          </a:bodyPr>
          <a:lstStyle/>
          <a:p>
            <a:r>
              <a:rPr lang="en-US" sz="2800" dirty="0"/>
              <a:t>Consequences</a:t>
            </a:r>
          </a:p>
        </p:txBody>
      </p:sp>
    </p:spTree>
    <p:extLst>
      <p:ext uri="{BB962C8B-B14F-4D97-AF65-F5344CB8AC3E}">
        <p14:creationId xmlns:p14="http://schemas.microsoft.com/office/powerpoint/2010/main" val="3673036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E642D72-4914-90E6-4FE3-05D8C631A2AF}"/>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320691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00713"/>
            <a:ext cx="11947373" cy="3816429"/>
          </a:xfrm>
          <a:prstGeom prst="rect">
            <a:avLst/>
          </a:prstGeom>
          <a:noFill/>
        </p:spPr>
        <p:txBody>
          <a:bodyPr wrap="square" rtlCol="0">
            <a:spAutoFit/>
          </a:bodyPr>
          <a:lstStyle/>
          <a:p>
            <a:r>
              <a:rPr lang="en-US" sz="4400" b="1" dirty="0"/>
              <a:t>Random events.</a:t>
            </a:r>
            <a:endParaRPr lang="en-US" sz="4400" dirty="0"/>
          </a:p>
          <a:p>
            <a:pPr>
              <a:lnSpc>
                <a:spcPct val="150000"/>
              </a:lnSpc>
            </a:pPr>
            <a:r>
              <a:rPr lang="en-US" sz="3600" dirty="0"/>
              <a:t>Empirical phenomena which have the following two features:</a:t>
            </a:r>
          </a:p>
          <a:p>
            <a:pPr indent="311150"/>
            <a:r>
              <a:rPr lang="en-US" sz="3600" dirty="0"/>
              <a:t>1. They do not have deterministic regularity (i.e. observations</a:t>
            </a:r>
          </a:p>
          <a:p>
            <a:pPr marL="682625" indent="-58738"/>
            <a:r>
              <a:rPr lang="en-US" sz="3600" dirty="0"/>
              <a:t> of them do not always yield the same outcome)</a:t>
            </a:r>
          </a:p>
          <a:p>
            <a:pPr marL="762000" indent="-450850"/>
            <a:r>
              <a:rPr lang="en-US" sz="3600" dirty="0"/>
              <a:t>2. They possess some statistical regularity, indicated by the statistical stability of their frequencies.</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502795"/>
            <a:ext cx="4457700" cy="369332"/>
          </a:xfrm>
          <a:prstGeom prst="rect">
            <a:avLst/>
          </a:prstGeom>
          <a:noFill/>
        </p:spPr>
        <p:txBody>
          <a:bodyPr wrap="square" rtlCol="0">
            <a:spAutoFit/>
          </a:bodyPr>
          <a:lstStyle/>
          <a:p>
            <a:r>
              <a:rPr lang="en-US" dirty="0"/>
              <a:t>Shiryaev Albert N., Probability-1, Third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pic>
        <p:nvPicPr>
          <p:cNvPr id="9" name="Picture 8" descr="A hand reaching for a coin&#10;&#10;Description automatically generated">
            <a:extLst>
              <a:ext uri="{FF2B5EF4-FFF2-40B4-BE49-F238E27FC236}">
                <a16:creationId xmlns:a16="http://schemas.microsoft.com/office/drawing/2014/main" id="{C645BFAB-B7DA-96EB-674D-652AAC4C0100}"/>
              </a:ext>
            </a:extLst>
          </p:cNvPr>
          <p:cNvPicPr>
            <a:picLocks noChangeAspect="1"/>
          </p:cNvPicPr>
          <p:nvPr/>
        </p:nvPicPr>
        <p:blipFill>
          <a:blip r:embed="rId3"/>
          <a:stretch>
            <a:fillRect/>
          </a:stretch>
        </p:blipFill>
        <p:spPr>
          <a:xfrm>
            <a:off x="8945218" y="4719622"/>
            <a:ext cx="3110426" cy="2076210"/>
          </a:xfrm>
          <a:prstGeom prst="rect">
            <a:avLst/>
          </a:prstGeom>
        </p:spPr>
      </p:pic>
    </p:spTree>
    <p:extLst>
      <p:ext uri="{BB962C8B-B14F-4D97-AF65-F5344CB8AC3E}">
        <p14:creationId xmlns:p14="http://schemas.microsoft.com/office/powerpoint/2010/main" val="225515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00713"/>
            <a:ext cx="11947373" cy="2159566"/>
          </a:xfrm>
          <a:prstGeom prst="rect">
            <a:avLst/>
          </a:prstGeom>
          <a:noFill/>
        </p:spPr>
        <p:txBody>
          <a:bodyPr wrap="square" rtlCol="0">
            <a:spAutoFit/>
          </a:bodyPr>
          <a:lstStyle/>
          <a:p>
            <a:pPr>
              <a:spcAft>
                <a:spcPts val="1600"/>
              </a:spcAft>
            </a:pPr>
            <a:r>
              <a:rPr lang="en-US" sz="4400" b="1" dirty="0"/>
              <a:t>Random events.</a:t>
            </a:r>
            <a:endParaRPr lang="en-US" sz="4400" dirty="0"/>
          </a:p>
          <a:p>
            <a:r>
              <a:rPr lang="en-US" sz="3600" dirty="0"/>
              <a:t>“It is our task to detect regularity in the presence of confusion, order in the presence of chaos.”</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pic>
        <p:nvPicPr>
          <p:cNvPr id="9" name="Picture 8" descr="A hand reaching for a coin&#10;&#10;Description automatically generated">
            <a:extLst>
              <a:ext uri="{FF2B5EF4-FFF2-40B4-BE49-F238E27FC236}">
                <a16:creationId xmlns:a16="http://schemas.microsoft.com/office/drawing/2014/main" id="{C645BFAB-B7DA-96EB-674D-652AAC4C0100}"/>
              </a:ext>
            </a:extLst>
          </p:cNvPr>
          <p:cNvPicPr>
            <a:picLocks noChangeAspect="1"/>
          </p:cNvPicPr>
          <p:nvPr/>
        </p:nvPicPr>
        <p:blipFill>
          <a:blip r:embed="rId3"/>
          <a:stretch>
            <a:fillRect/>
          </a:stretch>
        </p:blipFill>
        <p:spPr>
          <a:xfrm>
            <a:off x="8945218" y="4719622"/>
            <a:ext cx="3110426" cy="2076210"/>
          </a:xfrm>
          <a:prstGeom prst="rect">
            <a:avLst/>
          </a:prstGeom>
        </p:spPr>
      </p:pic>
      <p:sp>
        <p:nvSpPr>
          <p:cNvPr id="10" name="TextBox 9">
            <a:extLst>
              <a:ext uri="{FF2B5EF4-FFF2-40B4-BE49-F238E27FC236}">
                <a16:creationId xmlns:a16="http://schemas.microsoft.com/office/drawing/2014/main" id="{3C335A40-24A3-2A41-9CD9-3B77299793B5}"/>
              </a:ext>
            </a:extLst>
          </p:cNvPr>
          <p:cNvSpPr txBox="1"/>
          <p:nvPr/>
        </p:nvSpPr>
        <p:spPr>
          <a:xfrm>
            <a:off x="9940" y="6516468"/>
            <a:ext cx="7046844" cy="369332"/>
          </a:xfrm>
          <a:prstGeom prst="rect">
            <a:avLst/>
          </a:prstGeom>
          <a:noFill/>
        </p:spPr>
        <p:txBody>
          <a:bodyPr wrap="square">
            <a:spAutoFit/>
          </a:bodyPr>
          <a:lstStyle/>
          <a:p>
            <a:r>
              <a:rPr lang="en-GB" b="0" i="0" u="none" strike="noStrike" dirty="0">
                <a:solidFill>
                  <a:srgbClr val="212121"/>
                </a:solidFill>
                <a:effectLst/>
              </a:rPr>
              <a:t>Edwards A.W.F., Likelihood (Expanded Edition), 1992</a:t>
            </a:r>
            <a:endParaRPr lang="en-US" dirty="0"/>
          </a:p>
        </p:txBody>
      </p:sp>
    </p:spTree>
    <p:extLst>
      <p:ext uri="{BB962C8B-B14F-4D97-AF65-F5344CB8AC3E}">
        <p14:creationId xmlns:p14="http://schemas.microsoft.com/office/powerpoint/2010/main" val="461237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3955</TotalTime>
  <Words>5510</Words>
  <Application>Microsoft Macintosh PowerPoint</Application>
  <PresentationFormat>Widescreen</PresentationFormat>
  <Paragraphs>1051</Paragraphs>
  <Slides>77</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AdvP4C2BEC</vt:lpstr>
      <vt:lpstr>Aptos</vt:lpstr>
      <vt:lpstr>Arial</vt:lpstr>
      <vt:lpstr>BlinkMacSystemFont</vt:lpstr>
      <vt:lpstr>Calibri</vt:lpstr>
      <vt:lpstr>Calibri Light</vt:lpstr>
      <vt:lpstr>Courier New</vt:lpstr>
      <vt:lpstr>ElsevierGulliver</vt:lpstr>
      <vt:lpstr>Google Sans</vt:lpstr>
      <vt:lpstr>Wingdings</vt:lpstr>
      <vt:lpstr>Office Theme</vt:lpstr>
      <vt:lpstr>PowerPoint Presentation</vt:lpstr>
      <vt:lpstr>PowerPoint Presentation</vt:lpstr>
      <vt:lpstr>The Scope of Statistics</vt:lpstr>
      <vt:lpstr>Data types</vt:lpstr>
      <vt:lpstr>Data types</vt:lpstr>
      <vt:lpstr>Data analysis: descriptive statistics</vt:lpstr>
      <vt:lpstr>Descriptive statistics in preclinical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Statistics?</dc:title>
  <dc:creator>Luca Porcu</dc:creator>
  <cp:lastModifiedBy>Luca Porcu</cp:lastModifiedBy>
  <cp:revision>1038</cp:revision>
  <dcterms:created xsi:type="dcterms:W3CDTF">2023-10-04T10:04:01Z</dcterms:created>
  <dcterms:modified xsi:type="dcterms:W3CDTF">2024-08-27T15:23:01Z</dcterms:modified>
</cp:coreProperties>
</file>